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6"/>
  </p:notesMasterIdLst>
  <p:sldIdLst>
    <p:sldId id="267" r:id="rId2"/>
    <p:sldId id="273" r:id="rId3"/>
    <p:sldId id="269" r:id="rId4"/>
    <p:sldId id="271" r:id="rId5"/>
    <p:sldId id="272" r:id="rId6"/>
    <p:sldId id="276" r:id="rId7"/>
    <p:sldId id="277" r:id="rId8"/>
    <p:sldId id="278" r:id="rId9"/>
    <p:sldId id="279" r:id="rId10"/>
    <p:sldId id="281" r:id="rId11"/>
    <p:sldId id="282" r:id="rId12"/>
    <p:sldId id="280" r:id="rId13"/>
    <p:sldId id="283" r:id="rId14"/>
    <p:sldId id="284" r:id="rId15"/>
    <p:sldId id="285" r:id="rId16"/>
    <p:sldId id="286" r:id="rId17"/>
    <p:sldId id="287" r:id="rId18"/>
    <p:sldId id="270" r:id="rId19"/>
    <p:sldId id="288" r:id="rId20"/>
    <p:sldId id="291" r:id="rId21"/>
    <p:sldId id="289" r:id="rId22"/>
    <p:sldId id="292" r:id="rId23"/>
    <p:sldId id="290" r:id="rId24"/>
    <p:sldId id="274" r:id="rId25"/>
  </p:sldIdLst>
  <p:sldSz cx="9144000" cy="6858000" type="screen4x3"/>
  <p:notesSz cx="6796088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CE3CF"/>
    <a:srgbClr val="FFEDB7"/>
    <a:srgbClr val="D3D1E4"/>
    <a:srgbClr val="D7EEFA"/>
    <a:srgbClr val="EBF2DA"/>
    <a:srgbClr val="2D3A7B"/>
    <a:srgbClr val="E85B21"/>
    <a:srgbClr val="F4F4F4"/>
    <a:srgbClr val="3399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903" autoAdjust="0"/>
  </p:normalViewPr>
  <p:slideViewPr>
    <p:cSldViewPr>
      <p:cViewPr varScale="1">
        <p:scale>
          <a:sx n="109" d="100"/>
          <a:sy n="109" d="100"/>
        </p:scale>
        <p:origin x="1608" y="-2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416" y="124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233498-7D11-41AA-9485-1B3C0F13F15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AC9B14E-679B-4121-84AF-C3BF3FFD9924}">
      <dgm:prSet phldrT="[Text]" custT="1"/>
      <dgm:spPr>
        <a:solidFill>
          <a:srgbClr val="D3D1E4"/>
        </a:solidFill>
      </dgm:spPr>
      <dgm:t>
        <a:bodyPr/>
        <a:lstStyle/>
        <a:p>
          <a:r>
            <a:rPr lang="de-DE" sz="2000" dirty="0" smtClean="0">
              <a:solidFill>
                <a:schemeClr val="tx1"/>
              </a:solidFill>
            </a:rPr>
            <a:t>Regionale Berichte durch Sozialraumkoordinatoren (SRKs) </a:t>
          </a:r>
          <a:endParaRPr lang="de-DE" sz="2000" dirty="0">
            <a:solidFill>
              <a:schemeClr val="tx1"/>
            </a:solidFill>
          </a:endParaRPr>
        </a:p>
      </dgm:t>
    </dgm:pt>
    <dgm:pt modelId="{3010DB7E-1101-417C-9BCD-FAD9A1D27AC0}" type="parTrans" cxnId="{89E4CD52-2856-4315-9FCA-B1683913CD71}">
      <dgm:prSet/>
      <dgm:spPr/>
      <dgm:t>
        <a:bodyPr/>
        <a:lstStyle/>
        <a:p>
          <a:endParaRPr lang="de-DE"/>
        </a:p>
      </dgm:t>
    </dgm:pt>
    <dgm:pt modelId="{4F2EA4FC-14AF-4E23-8BE3-0D92F952F79E}" type="sibTrans" cxnId="{89E4CD52-2856-4315-9FCA-B1683913CD71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endParaRPr lang="de-DE"/>
        </a:p>
      </dgm:t>
    </dgm:pt>
    <dgm:pt modelId="{CB1768CE-B455-4398-A1C4-F6C8D9D0FEDD}">
      <dgm:prSet phldrT="[Text]" custT="1"/>
      <dgm:spPr>
        <a:solidFill>
          <a:srgbClr val="D3D1E4"/>
        </a:solidFill>
      </dgm:spPr>
      <dgm:t>
        <a:bodyPr/>
        <a:lstStyle/>
        <a:p>
          <a:r>
            <a:rPr lang="de-DE" sz="2000" dirty="0" smtClean="0">
              <a:solidFill>
                <a:schemeClr val="tx1"/>
              </a:solidFill>
            </a:rPr>
            <a:t>Zentraler Bericht durch Fachsteuerung (1.Entwurf)</a:t>
          </a:r>
          <a:endParaRPr lang="de-DE" sz="2000" dirty="0">
            <a:solidFill>
              <a:schemeClr val="tx1"/>
            </a:solidFill>
          </a:endParaRPr>
        </a:p>
      </dgm:t>
    </dgm:pt>
    <dgm:pt modelId="{DFEFE94C-3012-460D-B4AE-986A7D62F9AC}" type="parTrans" cxnId="{A9B5B138-A6CC-4327-A238-EC868265FD65}">
      <dgm:prSet/>
      <dgm:spPr/>
      <dgm:t>
        <a:bodyPr/>
        <a:lstStyle/>
        <a:p>
          <a:endParaRPr lang="de-DE"/>
        </a:p>
      </dgm:t>
    </dgm:pt>
    <dgm:pt modelId="{98449976-E064-4D9C-91AA-A3512A7BFB32}" type="sibTrans" cxnId="{A9B5B138-A6CC-4327-A238-EC868265FD65}">
      <dgm:prSet/>
      <dgm:spPr>
        <a:solidFill>
          <a:schemeClr val="tx1">
            <a:lumMod val="50000"/>
            <a:lumOff val="50000"/>
            <a:alpha val="90000"/>
          </a:schemeClr>
        </a:solidFill>
      </dgm:spPr>
      <dgm:t>
        <a:bodyPr/>
        <a:lstStyle/>
        <a:p>
          <a:endParaRPr lang="de-DE"/>
        </a:p>
      </dgm:t>
    </dgm:pt>
    <dgm:pt modelId="{3FCD13D9-9310-4DC5-A476-7887114414FB}">
      <dgm:prSet phldrT="[Text]" custT="1"/>
      <dgm:spPr>
        <a:solidFill>
          <a:srgbClr val="D3D1E4"/>
        </a:solidFill>
      </dgm:spPr>
      <dgm:t>
        <a:bodyPr/>
        <a:lstStyle/>
        <a:p>
          <a:r>
            <a:rPr lang="de-DE" sz="2000" dirty="0" smtClean="0">
              <a:solidFill>
                <a:schemeClr val="tx1"/>
              </a:solidFill>
            </a:rPr>
            <a:t>Sachberichte der Kinder- und Jugendfreizeiteinrichtungen  (KJFEs)</a:t>
          </a:r>
          <a:endParaRPr lang="de-DE" sz="2000" dirty="0">
            <a:solidFill>
              <a:schemeClr val="tx1"/>
            </a:solidFill>
          </a:endParaRPr>
        </a:p>
      </dgm:t>
    </dgm:pt>
    <dgm:pt modelId="{E897478F-6657-445A-A525-1E14F236D712}" type="sibTrans" cxnId="{70B9F52B-5A8D-4889-A43A-BB143DC98B65}">
      <dgm:prSet/>
      <dgm:spPr>
        <a:solidFill>
          <a:schemeClr val="bg2">
            <a:alpha val="90000"/>
          </a:schemeClr>
        </a:solidFill>
      </dgm:spPr>
      <dgm:t>
        <a:bodyPr/>
        <a:lstStyle/>
        <a:p>
          <a:endParaRPr lang="de-DE"/>
        </a:p>
      </dgm:t>
    </dgm:pt>
    <dgm:pt modelId="{FBEB580E-01EA-4D9E-B30F-063D65B9719E}" type="parTrans" cxnId="{70B9F52B-5A8D-4889-A43A-BB143DC98B65}">
      <dgm:prSet/>
      <dgm:spPr/>
      <dgm:t>
        <a:bodyPr/>
        <a:lstStyle/>
        <a:p>
          <a:endParaRPr lang="de-DE"/>
        </a:p>
      </dgm:t>
    </dgm:pt>
    <dgm:pt modelId="{0F062EBC-6F7B-41A9-9E6C-6A9CA888E10C}">
      <dgm:prSet custT="1"/>
      <dgm:spPr>
        <a:solidFill>
          <a:srgbClr val="FCE3CF"/>
        </a:solidFill>
      </dgm:spPr>
      <dgm:t>
        <a:bodyPr/>
        <a:lstStyle/>
        <a:p>
          <a:r>
            <a:rPr lang="de-DE" sz="1600" b="0" dirty="0" smtClean="0">
              <a:solidFill>
                <a:schemeClr val="tx1"/>
              </a:solidFill>
            </a:rPr>
            <a:t>1. Korrekturschleife FS - Fachsteuerungsleitung</a:t>
          </a:r>
          <a:br>
            <a:rPr lang="de-DE" sz="1600" b="0" dirty="0" smtClean="0">
              <a:solidFill>
                <a:schemeClr val="tx1"/>
              </a:solidFill>
            </a:rPr>
          </a:br>
          <a:r>
            <a:rPr lang="de-DE" sz="1600" b="0" dirty="0" smtClean="0">
              <a:solidFill>
                <a:schemeClr val="tx1"/>
              </a:solidFill>
            </a:rPr>
            <a:t>         2. Korrekturschleife  SRKs –</a:t>
          </a:r>
          <a:br>
            <a:rPr lang="de-DE" sz="1600" b="0" dirty="0" smtClean="0">
              <a:solidFill>
                <a:schemeClr val="tx1"/>
              </a:solidFill>
            </a:rPr>
          </a:br>
          <a:r>
            <a:rPr lang="de-DE" sz="1600" b="0" dirty="0" smtClean="0">
              <a:solidFill>
                <a:schemeClr val="tx1"/>
              </a:solidFill>
            </a:rPr>
            <a:t>	   3. Korrekturschleife Jugendamtsdirektor	                                    		4. Korrekturschleife Stadtrat </a:t>
          </a:r>
          <a:endParaRPr lang="de-DE" sz="1600" b="0" dirty="0"/>
        </a:p>
      </dgm:t>
    </dgm:pt>
    <dgm:pt modelId="{ECDC3554-5923-4A12-B3E5-04777EC2F3F3}" type="parTrans" cxnId="{85AB2630-C6D8-46C5-B855-35DB6DABAD28}">
      <dgm:prSet/>
      <dgm:spPr/>
      <dgm:t>
        <a:bodyPr/>
        <a:lstStyle/>
        <a:p>
          <a:endParaRPr lang="de-DE"/>
        </a:p>
      </dgm:t>
    </dgm:pt>
    <dgm:pt modelId="{5A26C561-9140-48B0-87D1-C1478FBA8A72}" type="sibTrans" cxnId="{85AB2630-C6D8-46C5-B855-35DB6DABAD28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endParaRPr lang="de-DE"/>
        </a:p>
      </dgm:t>
    </dgm:pt>
    <dgm:pt modelId="{08548B64-B0AA-40C6-ACC7-E1816170A6D2}">
      <dgm:prSet custT="1"/>
      <dgm:spPr>
        <a:solidFill>
          <a:srgbClr val="D3D1E4"/>
        </a:solidFill>
      </dgm:spPr>
      <dgm:t>
        <a:bodyPr/>
        <a:lstStyle/>
        <a:p>
          <a:r>
            <a:rPr lang="de-DE" sz="2000" dirty="0" smtClean="0">
              <a:solidFill>
                <a:schemeClr val="tx1"/>
              </a:solidFill>
            </a:rPr>
            <a:t>Veröffentlichung  (Mail / Internet)</a:t>
          </a:r>
          <a:br>
            <a:rPr lang="de-DE" sz="2000" dirty="0" smtClean="0">
              <a:solidFill>
                <a:schemeClr val="tx1"/>
              </a:solidFill>
            </a:rPr>
          </a:br>
          <a:r>
            <a:rPr lang="de-DE" sz="2000" dirty="0" smtClean="0">
              <a:solidFill>
                <a:schemeClr val="tx1"/>
              </a:solidFill>
            </a:rPr>
            <a:t>	</a:t>
          </a:r>
          <a:r>
            <a:rPr lang="de-DE" sz="1400" b="0" dirty="0" smtClean="0">
              <a:solidFill>
                <a:schemeClr val="tx1"/>
              </a:solidFill>
              <a:sym typeface="Wingdings" panose="05000000000000000000" pitchFamily="2" charset="2"/>
            </a:rPr>
            <a:t> </a:t>
          </a:r>
          <a:r>
            <a:rPr lang="de-DE" sz="2000" dirty="0" smtClean="0">
              <a:solidFill>
                <a:schemeClr val="tx1"/>
              </a:solidFill>
            </a:rPr>
            <a:t>Besprechung im JHA</a:t>
          </a:r>
        </a:p>
      </dgm:t>
    </dgm:pt>
    <dgm:pt modelId="{4BD21905-370E-4A3C-B133-1EBED34A7F68}" type="parTrans" cxnId="{3C564A39-0B8D-4B5B-9ABE-806FC96BE6AF}">
      <dgm:prSet/>
      <dgm:spPr/>
      <dgm:t>
        <a:bodyPr/>
        <a:lstStyle/>
        <a:p>
          <a:endParaRPr lang="de-DE"/>
        </a:p>
      </dgm:t>
    </dgm:pt>
    <dgm:pt modelId="{4FC2C7DC-2AD6-42E1-AFA1-0C952D49B30E}" type="sibTrans" cxnId="{3C564A39-0B8D-4B5B-9ABE-806FC96BE6AF}">
      <dgm:prSet/>
      <dgm:spPr/>
      <dgm:t>
        <a:bodyPr/>
        <a:lstStyle/>
        <a:p>
          <a:endParaRPr lang="de-DE"/>
        </a:p>
      </dgm:t>
    </dgm:pt>
    <dgm:pt modelId="{D09D7701-C1F9-4AE2-99DA-BC58D2E53EB4}" type="pres">
      <dgm:prSet presAssocID="{D2233498-7D11-41AA-9485-1B3C0F13F15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21DD18E-2913-4A96-8AC2-06BCA44F3738}" type="pres">
      <dgm:prSet presAssocID="{D2233498-7D11-41AA-9485-1B3C0F13F153}" presName="dummyMaxCanvas" presStyleCnt="0">
        <dgm:presLayoutVars/>
      </dgm:prSet>
      <dgm:spPr/>
    </dgm:pt>
    <dgm:pt modelId="{F830908F-F060-4432-9100-758E7408C8B8}" type="pres">
      <dgm:prSet presAssocID="{D2233498-7D11-41AA-9485-1B3C0F13F153}" presName="FiveNodes_1" presStyleLbl="node1" presStyleIdx="0" presStyleCnt="5" custScaleX="83210" custScaleY="56766" custLinFactNeighborX="-2029" custLinFactNeighborY="-410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1E5D76E-325A-496A-923F-715BBFF3CF49}" type="pres">
      <dgm:prSet presAssocID="{D2233498-7D11-41AA-9485-1B3C0F13F153}" presName="FiveNodes_2" presStyleLbl="node1" presStyleIdx="1" presStyleCnt="5" custScaleX="83210" custScaleY="56766" custLinFactNeighborX="-4403" custLinFactNeighborY="-5229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B709186-0841-45D1-A021-0F85E1DCFC3E}" type="pres">
      <dgm:prSet presAssocID="{D2233498-7D11-41AA-9485-1B3C0F13F153}" presName="FiveNodes_3" presStyleLbl="node1" presStyleIdx="2" presStyleCnt="5" custScaleX="83210" custScaleY="56766" custLinFactY="-3258" custLinFactNeighborX="-3637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04BC9BC-0E3F-450B-8F6E-3C920ABB3D98}" type="pres">
      <dgm:prSet presAssocID="{D2233498-7D11-41AA-9485-1B3C0F13F153}" presName="FiveNodes_4" presStyleLbl="node1" presStyleIdx="3" presStyleCnt="5" custScaleX="92219" custScaleY="143772" custLinFactY="-11447" custLinFactNeighborX="-1862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7BAAB61-E1FD-4456-8C51-2300E3A4563C}" type="pres">
      <dgm:prSet presAssocID="{D2233498-7D11-41AA-9485-1B3C0F13F153}" presName="FiveNodes_5" presStyleLbl="node1" presStyleIdx="4" presStyleCnt="5" custScaleX="82310" custScaleY="79394" custLinFactY="-11692" custLinFactNeighborX="-1426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B1FEEFA-3C71-46E6-A40C-0EB24BC286CA}" type="pres">
      <dgm:prSet presAssocID="{D2233498-7D11-41AA-9485-1B3C0F13F153}" presName="FiveConn_1-2" presStyleLbl="fgAccFollowNode1" presStyleIdx="0" presStyleCnt="4" custLinFactNeighborX="-22660" custLinFactNeighborY="-4178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FC36727-58E3-46BF-8136-12005043AE0D}" type="pres">
      <dgm:prSet presAssocID="{D2233498-7D11-41AA-9485-1B3C0F13F153}" presName="FiveConn_2-3" presStyleLbl="fgAccFollowNode1" presStyleIdx="1" presStyleCnt="4" custLinFactY="-13043" custLinFactNeighborX="-44364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AC899AD-F056-4910-8D59-85CBF5257E76}" type="pres">
      <dgm:prSet presAssocID="{D2233498-7D11-41AA-9485-1B3C0F13F153}" presName="FiveConn_3-4" presStyleLbl="fgAccFollowNode1" presStyleIdx="2" presStyleCnt="4" custLinFactY="-71795" custLinFactNeighborX="-21635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AC39F10-021E-41D4-A1F2-88CD00B544BA}" type="pres">
      <dgm:prSet presAssocID="{D2233498-7D11-41AA-9485-1B3C0F13F153}" presName="FiveConn_4-5" presStyleLbl="fgAccFollowNode1" presStyleIdx="3" presStyleCnt="4" custLinFactY="-45727" custLinFactNeighborX="-8894" custLinFactNeighborY="-10000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B8C58D0-1177-4B57-9CC4-4B62CFEB142C}" type="pres">
      <dgm:prSet presAssocID="{D2233498-7D11-41AA-9485-1B3C0F13F15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6AFFEA5-1D32-48D2-8D9A-5B06DAE40373}" type="pres">
      <dgm:prSet presAssocID="{D2233498-7D11-41AA-9485-1B3C0F13F153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7E2490D-6124-44C1-A90B-F76F7DB47D7D}" type="pres">
      <dgm:prSet presAssocID="{D2233498-7D11-41AA-9485-1B3C0F13F15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8B5A776-1935-4A3D-8A13-41BA988B6034}" type="pres">
      <dgm:prSet presAssocID="{D2233498-7D11-41AA-9485-1B3C0F13F153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33B1EEA-7CB1-4FF4-AB0D-0D65E5D5D2D1}" type="pres">
      <dgm:prSet presAssocID="{D2233498-7D11-41AA-9485-1B3C0F13F153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BB2B27A-F0F1-4743-8B9B-395465FD8A40}" type="presOf" srcId="{4AC9B14E-679B-4121-84AF-C3BF3FFD9924}" destId="{E6AFFEA5-1D32-48D2-8D9A-5B06DAE40373}" srcOrd="1" destOrd="0" presId="urn:microsoft.com/office/officeart/2005/8/layout/vProcess5"/>
    <dgm:cxn modelId="{89E4CD52-2856-4315-9FCA-B1683913CD71}" srcId="{D2233498-7D11-41AA-9485-1B3C0F13F153}" destId="{4AC9B14E-679B-4121-84AF-C3BF3FFD9924}" srcOrd="1" destOrd="0" parTransId="{3010DB7E-1101-417C-9BCD-FAD9A1D27AC0}" sibTransId="{4F2EA4FC-14AF-4E23-8BE3-0D92F952F79E}"/>
    <dgm:cxn modelId="{72B7196B-F4FD-4A3A-87A7-48DEB1E7F487}" type="presOf" srcId="{D2233498-7D11-41AA-9485-1B3C0F13F153}" destId="{D09D7701-C1F9-4AE2-99DA-BC58D2E53EB4}" srcOrd="0" destOrd="0" presId="urn:microsoft.com/office/officeart/2005/8/layout/vProcess5"/>
    <dgm:cxn modelId="{E5085E3C-7F79-4356-8602-E3E65BB599FA}" type="presOf" srcId="{98449976-E064-4D9C-91AA-A3512A7BFB32}" destId="{8AC899AD-F056-4910-8D59-85CBF5257E76}" srcOrd="0" destOrd="0" presId="urn:microsoft.com/office/officeart/2005/8/layout/vProcess5"/>
    <dgm:cxn modelId="{0D784DD8-E2E9-43F6-84E0-1DB04FA50DB6}" type="presOf" srcId="{0F062EBC-6F7B-41A9-9E6C-6A9CA888E10C}" destId="{104BC9BC-0E3F-450B-8F6E-3C920ABB3D98}" srcOrd="0" destOrd="0" presId="urn:microsoft.com/office/officeart/2005/8/layout/vProcess5"/>
    <dgm:cxn modelId="{DFF410F8-CF3E-4C25-90A8-8789ADCE1FCA}" type="presOf" srcId="{3FCD13D9-9310-4DC5-A476-7887114414FB}" destId="{F830908F-F060-4432-9100-758E7408C8B8}" srcOrd="0" destOrd="0" presId="urn:microsoft.com/office/officeart/2005/8/layout/vProcess5"/>
    <dgm:cxn modelId="{D3E15441-B7CF-49CD-BBC4-90C606BF53A0}" type="presOf" srcId="{4F2EA4FC-14AF-4E23-8BE3-0D92F952F79E}" destId="{FFC36727-58E3-46BF-8136-12005043AE0D}" srcOrd="0" destOrd="0" presId="urn:microsoft.com/office/officeart/2005/8/layout/vProcess5"/>
    <dgm:cxn modelId="{5B03514A-5D36-4AA6-B95B-46E24938C87D}" type="presOf" srcId="{0F062EBC-6F7B-41A9-9E6C-6A9CA888E10C}" destId="{D8B5A776-1935-4A3D-8A13-41BA988B6034}" srcOrd="1" destOrd="0" presId="urn:microsoft.com/office/officeart/2005/8/layout/vProcess5"/>
    <dgm:cxn modelId="{D1B2E3E0-C0FA-4212-AB79-60A2DC983114}" type="presOf" srcId="{CB1768CE-B455-4398-A1C4-F6C8D9D0FEDD}" destId="{97E2490D-6124-44C1-A90B-F76F7DB47D7D}" srcOrd="1" destOrd="0" presId="urn:microsoft.com/office/officeart/2005/8/layout/vProcess5"/>
    <dgm:cxn modelId="{A9B5B138-A6CC-4327-A238-EC868265FD65}" srcId="{D2233498-7D11-41AA-9485-1B3C0F13F153}" destId="{CB1768CE-B455-4398-A1C4-F6C8D9D0FEDD}" srcOrd="2" destOrd="0" parTransId="{DFEFE94C-3012-460D-B4AE-986A7D62F9AC}" sibTransId="{98449976-E064-4D9C-91AA-A3512A7BFB32}"/>
    <dgm:cxn modelId="{EAD280BE-B12B-4C67-869C-2DAA883EB0E3}" type="presOf" srcId="{3FCD13D9-9310-4DC5-A476-7887114414FB}" destId="{4B8C58D0-1177-4B57-9CC4-4B62CFEB142C}" srcOrd="1" destOrd="0" presId="urn:microsoft.com/office/officeart/2005/8/layout/vProcess5"/>
    <dgm:cxn modelId="{85AB2630-C6D8-46C5-B855-35DB6DABAD28}" srcId="{D2233498-7D11-41AA-9485-1B3C0F13F153}" destId="{0F062EBC-6F7B-41A9-9E6C-6A9CA888E10C}" srcOrd="3" destOrd="0" parTransId="{ECDC3554-5923-4A12-B3E5-04777EC2F3F3}" sibTransId="{5A26C561-9140-48B0-87D1-C1478FBA8A72}"/>
    <dgm:cxn modelId="{1ED1F8B5-AC8A-4E3D-A781-A6FB5EB55489}" type="presOf" srcId="{5A26C561-9140-48B0-87D1-C1478FBA8A72}" destId="{4AC39F10-021E-41D4-A1F2-88CD00B544BA}" srcOrd="0" destOrd="0" presId="urn:microsoft.com/office/officeart/2005/8/layout/vProcess5"/>
    <dgm:cxn modelId="{0F54D394-055E-4182-AFB1-36DBB0EB8EC2}" type="presOf" srcId="{08548B64-B0AA-40C6-ACC7-E1816170A6D2}" destId="{D33B1EEA-7CB1-4FF4-AB0D-0D65E5D5D2D1}" srcOrd="1" destOrd="0" presId="urn:microsoft.com/office/officeart/2005/8/layout/vProcess5"/>
    <dgm:cxn modelId="{E5BEE058-A9E3-4492-B7F9-66C14369AF24}" type="presOf" srcId="{4AC9B14E-679B-4121-84AF-C3BF3FFD9924}" destId="{31E5D76E-325A-496A-923F-715BBFF3CF49}" srcOrd="0" destOrd="0" presId="urn:microsoft.com/office/officeart/2005/8/layout/vProcess5"/>
    <dgm:cxn modelId="{EBDFA133-8723-4ACF-9B6F-C36170944318}" type="presOf" srcId="{08548B64-B0AA-40C6-ACC7-E1816170A6D2}" destId="{37BAAB61-E1FD-4456-8C51-2300E3A4563C}" srcOrd="0" destOrd="0" presId="urn:microsoft.com/office/officeart/2005/8/layout/vProcess5"/>
    <dgm:cxn modelId="{3C564A39-0B8D-4B5B-9ABE-806FC96BE6AF}" srcId="{D2233498-7D11-41AA-9485-1B3C0F13F153}" destId="{08548B64-B0AA-40C6-ACC7-E1816170A6D2}" srcOrd="4" destOrd="0" parTransId="{4BD21905-370E-4A3C-B133-1EBED34A7F68}" sibTransId="{4FC2C7DC-2AD6-42E1-AFA1-0C952D49B30E}"/>
    <dgm:cxn modelId="{85EFF8CF-CBD8-4C90-89BB-79BC94FC964F}" type="presOf" srcId="{CB1768CE-B455-4398-A1C4-F6C8D9D0FEDD}" destId="{BB709186-0841-45D1-A021-0F85E1DCFC3E}" srcOrd="0" destOrd="0" presId="urn:microsoft.com/office/officeart/2005/8/layout/vProcess5"/>
    <dgm:cxn modelId="{31BAB90C-002A-47A4-8751-1F71C7F39837}" type="presOf" srcId="{E897478F-6657-445A-A525-1E14F236D712}" destId="{2B1FEEFA-3C71-46E6-A40C-0EB24BC286CA}" srcOrd="0" destOrd="0" presId="urn:microsoft.com/office/officeart/2005/8/layout/vProcess5"/>
    <dgm:cxn modelId="{70B9F52B-5A8D-4889-A43A-BB143DC98B65}" srcId="{D2233498-7D11-41AA-9485-1B3C0F13F153}" destId="{3FCD13D9-9310-4DC5-A476-7887114414FB}" srcOrd="0" destOrd="0" parTransId="{FBEB580E-01EA-4D9E-B30F-063D65B9719E}" sibTransId="{E897478F-6657-445A-A525-1E14F236D712}"/>
    <dgm:cxn modelId="{319C4282-F690-4926-B71C-9D98346A83FD}" type="presParOf" srcId="{D09D7701-C1F9-4AE2-99DA-BC58D2E53EB4}" destId="{221DD18E-2913-4A96-8AC2-06BCA44F3738}" srcOrd="0" destOrd="0" presId="urn:microsoft.com/office/officeart/2005/8/layout/vProcess5"/>
    <dgm:cxn modelId="{D65EF962-5619-4DF6-B5AA-08528647B0BC}" type="presParOf" srcId="{D09D7701-C1F9-4AE2-99DA-BC58D2E53EB4}" destId="{F830908F-F060-4432-9100-758E7408C8B8}" srcOrd="1" destOrd="0" presId="urn:microsoft.com/office/officeart/2005/8/layout/vProcess5"/>
    <dgm:cxn modelId="{E94299C8-9142-408F-A2FB-33073C289A66}" type="presParOf" srcId="{D09D7701-C1F9-4AE2-99DA-BC58D2E53EB4}" destId="{31E5D76E-325A-496A-923F-715BBFF3CF49}" srcOrd="2" destOrd="0" presId="urn:microsoft.com/office/officeart/2005/8/layout/vProcess5"/>
    <dgm:cxn modelId="{EF396115-1EB3-4E7A-A4E3-4C05AC2D0E82}" type="presParOf" srcId="{D09D7701-C1F9-4AE2-99DA-BC58D2E53EB4}" destId="{BB709186-0841-45D1-A021-0F85E1DCFC3E}" srcOrd="3" destOrd="0" presId="urn:microsoft.com/office/officeart/2005/8/layout/vProcess5"/>
    <dgm:cxn modelId="{ED4B4681-A894-4241-B76B-6D77473DD3A3}" type="presParOf" srcId="{D09D7701-C1F9-4AE2-99DA-BC58D2E53EB4}" destId="{104BC9BC-0E3F-450B-8F6E-3C920ABB3D98}" srcOrd="4" destOrd="0" presId="urn:microsoft.com/office/officeart/2005/8/layout/vProcess5"/>
    <dgm:cxn modelId="{9555BA83-1C88-4FF9-9EF0-21E42883E1B6}" type="presParOf" srcId="{D09D7701-C1F9-4AE2-99DA-BC58D2E53EB4}" destId="{37BAAB61-E1FD-4456-8C51-2300E3A4563C}" srcOrd="5" destOrd="0" presId="urn:microsoft.com/office/officeart/2005/8/layout/vProcess5"/>
    <dgm:cxn modelId="{B7A0F02B-7D98-40F0-AAFB-3763196DEC3D}" type="presParOf" srcId="{D09D7701-C1F9-4AE2-99DA-BC58D2E53EB4}" destId="{2B1FEEFA-3C71-46E6-A40C-0EB24BC286CA}" srcOrd="6" destOrd="0" presId="urn:microsoft.com/office/officeart/2005/8/layout/vProcess5"/>
    <dgm:cxn modelId="{6F86C624-199D-44F3-8739-E295A4C034DE}" type="presParOf" srcId="{D09D7701-C1F9-4AE2-99DA-BC58D2E53EB4}" destId="{FFC36727-58E3-46BF-8136-12005043AE0D}" srcOrd="7" destOrd="0" presId="urn:microsoft.com/office/officeart/2005/8/layout/vProcess5"/>
    <dgm:cxn modelId="{F3B2D0B2-AB09-40CD-9147-2227311CB29C}" type="presParOf" srcId="{D09D7701-C1F9-4AE2-99DA-BC58D2E53EB4}" destId="{8AC899AD-F056-4910-8D59-85CBF5257E76}" srcOrd="8" destOrd="0" presId="urn:microsoft.com/office/officeart/2005/8/layout/vProcess5"/>
    <dgm:cxn modelId="{58A6B754-5CC1-448C-8DCB-44182E1CBC00}" type="presParOf" srcId="{D09D7701-C1F9-4AE2-99DA-BC58D2E53EB4}" destId="{4AC39F10-021E-41D4-A1F2-88CD00B544BA}" srcOrd="9" destOrd="0" presId="urn:microsoft.com/office/officeart/2005/8/layout/vProcess5"/>
    <dgm:cxn modelId="{AF4FDDCC-CC4C-43FB-BBC6-D808AA537176}" type="presParOf" srcId="{D09D7701-C1F9-4AE2-99DA-BC58D2E53EB4}" destId="{4B8C58D0-1177-4B57-9CC4-4B62CFEB142C}" srcOrd="10" destOrd="0" presId="urn:microsoft.com/office/officeart/2005/8/layout/vProcess5"/>
    <dgm:cxn modelId="{F49E8C2C-D997-4398-81EE-50B90AFD7003}" type="presParOf" srcId="{D09D7701-C1F9-4AE2-99DA-BC58D2E53EB4}" destId="{E6AFFEA5-1D32-48D2-8D9A-5B06DAE40373}" srcOrd="11" destOrd="0" presId="urn:microsoft.com/office/officeart/2005/8/layout/vProcess5"/>
    <dgm:cxn modelId="{A9F2D516-D658-4C87-AF3D-7E92D030426E}" type="presParOf" srcId="{D09D7701-C1F9-4AE2-99DA-BC58D2E53EB4}" destId="{97E2490D-6124-44C1-A90B-F76F7DB47D7D}" srcOrd="12" destOrd="0" presId="urn:microsoft.com/office/officeart/2005/8/layout/vProcess5"/>
    <dgm:cxn modelId="{56453101-350E-4624-BA3C-4274C5EC3EE4}" type="presParOf" srcId="{D09D7701-C1F9-4AE2-99DA-BC58D2E53EB4}" destId="{D8B5A776-1935-4A3D-8A13-41BA988B6034}" srcOrd="13" destOrd="0" presId="urn:microsoft.com/office/officeart/2005/8/layout/vProcess5"/>
    <dgm:cxn modelId="{EC7F2FF7-906C-4BEE-B4B3-F6ACF83D6DF1}" type="presParOf" srcId="{D09D7701-C1F9-4AE2-99DA-BC58D2E53EB4}" destId="{D33B1EEA-7CB1-4FF4-AB0D-0D65E5D5D2D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30908F-F060-4432-9100-758E7408C8B8}">
      <dsp:nvSpPr>
        <dsp:cNvPr id="0" name=""/>
        <dsp:cNvSpPr/>
      </dsp:nvSpPr>
      <dsp:spPr>
        <a:xfrm>
          <a:off x="385751" y="197495"/>
          <a:ext cx="5042160" cy="640119"/>
        </a:xfrm>
        <a:prstGeom prst="roundRect">
          <a:avLst>
            <a:gd name="adj" fmla="val 10000"/>
          </a:avLst>
        </a:prstGeom>
        <a:solidFill>
          <a:srgbClr val="D3D1E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>
              <a:solidFill>
                <a:schemeClr val="tx1"/>
              </a:solidFill>
            </a:rPr>
            <a:t>Sachberichte der Kinder- und Jugendfreizeiteinrichtungen  (KJFEs)</a:t>
          </a:r>
          <a:endParaRPr lang="de-DE" sz="2000" kern="1200" dirty="0">
            <a:solidFill>
              <a:schemeClr val="tx1"/>
            </a:solidFill>
          </a:endParaRPr>
        </a:p>
      </dsp:txBody>
      <dsp:txXfrm>
        <a:off x="404499" y="216243"/>
        <a:ext cx="3937332" cy="602623"/>
      </dsp:txXfrm>
    </dsp:sp>
    <dsp:sp modelId="{31E5D76E-325A-496A-923F-715BBFF3CF49}">
      <dsp:nvSpPr>
        <dsp:cNvPr id="0" name=""/>
        <dsp:cNvSpPr/>
      </dsp:nvSpPr>
      <dsp:spPr>
        <a:xfrm>
          <a:off x="694397" y="938301"/>
          <a:ext cx="5042160" cy="640119"/>
        </a:xfrm>
        <a:prstGeom prst="roundRect">
          <a:avLst>
            <a:gd name="adj" fmla="val 10000"/>
          </a:avLst>
        </a:prstGeom>
        <a:solidFill>
          <a:srgbClr val="D3D1E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>
              <a:solidFill>
                <a:schemeClr val="tx1"/>
              </a:solidFill>
            </a:rPr>
            <a:t>Regionale Berichte durch Sozialraumkoordinatoren (SRKs) </a:t>
          </a:r>
          <a:endParaRPr lang="de-DE" sz="2000" kern="1200" dirty="0">
            <a:solidFill>
              <a:schemeClr val="tx1"/>
            </a:solidFill>
          </a:endParaRPr>
        </a:p>
      </dsp:txBody>
      <dsp:txXfrm>
        <a:off x="713145" y="957049"/>
        <a:ext cx="4018235" cy="602623"/>
      </dsp:txXfrm>
    </dsp:sp>
    <dsp:sp modelId="{BB709186-0841-45D1-A021-0F85E1DCFC3E}">
      <dsp:nvSpPr>
        <dsp:cNvPr id="0" name=""/>
        <dsp:cNvSpPr/>
      </dsp:nvSpPr>
      <dsp:spPr>
        <a:xfrm>
          <a:off x="1193313" y="1647904"/>
          <a:ext cx="5042160" cy="640119"/>
        </a:xfrm>
        <a:prstGeom prst="roundRect">
          <a:avLst>
            <a:gd name="adj" fmla="val 10000"/>
          </a:avLst>
        </a:prstGeom>
        <a:solidFill>
          <a:srgbClr val="D3D1E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>
              <a:solidFill>
                <a:schemeClr val="tx1"/>
              </a:solidFill>
            </a:rPr>
            <a:t>Zentraler Bericht durch Fachsteuerung (1.Entwurf)</a:t>
          </a:r>
          <a:endParaRPr lang="de-DE" sz="2000" kern="1200" dirty="0">
            <a:solidFill>
              <a:schemeClr val="tx1"/>
            </a:solidFill>
          </a:endParaRPr>
        </a:p>
      </dsp:txBody>
      <dsp:txXfrm>
        <a:off x="1212061" y="1666652"/>
        <a:ext cx="4018235" cy="602623"/>
      </dsp:txXfrm>
    </dsp:sp>
    <dsp:sp modelId="{104BC9BC-0E3F-450B-8F6E-3C920ABB3D98}">
      <dsp:nvSpPr>
        <dsp:cNvPr id="0" name=""/>
        <dsp:cNvSpPr/>
      </dsp:nvSpPr>
      <dsp:spPr>
        <a:xfrm>
          <a:off x="1480417" y="2349265"/>
          <a:ext cx="5588066" cy="1621238"/>
        </a:xfrm>
        <a:prstGeom prst="roundRect">
          <a:avLst>
            <a:gd name="adj" fmla="val 10000"/>
          </a:avLst>
        </a:prstGeom>
        <a:solidFill>
          <a:srgbClr val="FCE3C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0" kern="1200" dirty="0" smtClean="0">
              <a:solidFill>
                <a:schemeClr val="tx1"/>
              </a:solidFill>
            </a:rPr>
            <a:t>1. Korrekturschleife FS - Fachsteuerungsleitung</a:t>
          </a:r>
          <a:br>
            <a:rPr lang="de-DE" sz="1600" b="0" kern="1200" dirty="0" smtClean="0">
              <a:solidFill>
                <a:schemeClr val="tx1"/>
              </a:solidFill>
            </a:rPr>
          </a:br>
          <a:r>
            <a:rPr lang="de-DE" sz="1600" b="0" kern="1200" dirty="0" smtClean="0">
              <a:solidFill>
                <a:schemeClr val="tx1"/>
              </a:solidFill>
            </a:rPr>
            <a:t>         2. Korrekturschleife  SRKs –</a:t>
          </a:r>
          <a:br>
            <a:rPr lang="de-DE" sz="1600" b="0" kern="1200" dirty="0" smtClean="0">
              <a:solidFill>
                <a:schemeClr val="tx1"/>
              </a:solidFill>
            </a:rPr>
          </a:br>
          <a:r>
            <a:rPr lang="de-DE" sz="1600" b="0" kern="1200" dirty="0" smtClean="0">
              <a:solidFill>
                <a:schemeClr val="tx1"/>
              </a:solidFill>
            </a:rPr>
            <a:t>	   3. Korrekturschleife Jugendamtsdirektor	                                    		4. Korrekturschleife Stadtrat </a:t>
          </a:r>
          <a:endParaRPr lang="de-DE" sz="1600" b="0" kern="1200" dirty="0"/>
        </a:p>
      </dsp:txBody>
      <dsp:txXfrm>
        <a:off x="1527901" y="2396749"/>
        <a:ext cx="4399870" cy="1526270"/>
      </dsp:txXfrm>
    </dsp:sp>
    <dsp:sp modelId="{37BAAB61-E1FD-4456-8C51-2300E3A4563C}">
      <dsp:nvSpPr>
        <dsp:cNvPr id="0" name=""/>
        <dsp:cNvSpPr/>
      </dsp:nvSpPr>
      <dsp:spPr>
        <a:xfrm>
          <a:off x="2259557" y="3993743"/>
          <a:ext cx="4987624" cy="895282"/>
        </a:xfrm>
        <a:prstGeom prst="roundRect">
          <a:avLst>
            <a:gd name="adj" fmla="val 10000"/>
          </a:avLst>
        </a:prstGeom>
        <a:solidFill>
          <a:srgbClr val="D3D1E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>
              <a:solidFill>
                <a:schemeClr val="tx1"/>
              </a:solidFill>
            </a:rPr>
            <a:t>Veröffentlichung  (Mail / Internet)</a:t>
          </a:r>
          <a:br>
            <a:rPr lang="de-DE" sz="2000" kern="1200" dirty="0" smtClean="0">
              <a:solidFill>
                <a:schemeClr val="tx1"/>
              </a:solidFill>
            </a:rPr>
          </a:br>
          <a:r>
            <a:rPr lang="de-DE" sz="2000" kern="1200" dirty="0" smtClean="0">
              <a:solidFill>
                <a:schemeClr val="tx1"/>
              </a:solidFill>
            </a:rPr>
            <a:t>	</a:t>
          </a:r>
          <a:r>
            <a:rPr lang="de-DE" sz="1400" b="0" kern="1200" dirty="0" smtClean="0">
              <a:solidFill>
                <a:schemeClr val="tx1"/>
              </a:solidFill>
              <a:sym typeface="Wingdings" panose="05000000000000000000" pitchFamily="2" charset="2"/>
            </a:rPr>
            <a:t> </a:t>
          </a:r>
          <a:r>
            <a:rPr lang="de-DE" sz="2000" kern="1200" dirty="0" smtClean="0">
              <a:solidFill>
                <a:schemeClr val="tx1"/>
              </a:solidFill>
            </a:rPr>
            <a:t>Besprechung im JHA</a:t>
          </a:r>
        </a:p>
      </dsp:txBody>
      <dsp:txXfrm>
        <a:off x="2285779" y="4019965"/>
        <a:ext cx="3959421" cy="842838"/>
      </dsp:txXfrm>
    </dsp:sp>
    <dsp:sp modelId="{2B1FEEFA-3C71-46E6-A40C-0EB24BC286CA}">
      <dsp:nvSpPr>
        <dsp:cNvPr id="0" name=""/>
        <dsp:cNvSpPr/>
      </dsp:nvSpPr>
      <dsp:spPr>
        <a:xfrm>
          <a:off x="5160500" y="517558"/>
          <a:ext cx="732969" cy="732969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300" kern="1200"/>
        </a:p>
      </dsp:txBody>
      <dsp:txXfrm>
        <a:off x="5325418" y="517558"/>
        <a:ext cx="403133" cy="551559"/>
      </dsp:txXfrm>
    </dsp:sp>
    <dsp:sp modelId="{FFC36727-58E3-46BF-8136-12005043AE0D}">
      <dsp:nvSpPr>
        <dsp:cNvPr id="0" name=""/>
        <dsp:cNvSpPr/>
      </dsp:nvSpPr>
      <dsp:spPr>
        <a:xfrm>
          <a:off x="5453916" y="1279499"/>
          <a:ext cx="732969" cy="732969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300" kern="1200"/>
        </a:p>
      </dsp:txBody>
      <dsp:txXfrm>
        <a:off x="5618834" y="1279499"/>
        <a:ext cx="403133" cy="551559"/>
      </dsp:txXfrm>
    </dsp:sp>
    <dsp:sp modelId="{8AC899AD-F056-4910-8D59-85CBF5257E76}">
      <dsp:nvSpPr>
        <dsp:cNvPr id="0" name=""/>
        <dsp:cNvSpPr/>
      </dsp:nvSpPr>
      <dsp:spPr>
        <a:xfrm>
          <a:off x="6073013" y="2114334"/>
          <a:ext cx="732969" cy="732969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lumMod val="50000"/>
            <a:lumOff val="5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300" kern="1200"/>
        </a:p>
      </dsp:txBody>
      <dsp:txXfrm>
        <a:off x="6237931" y="2114334"/>
        <a:ext cx="403133" cy="551559"/>
      </dsp:txXfrm>
    </dsp:sp>
    <dsp:sp modelId="{4AC39F10-021E-41D4-A1F2-88CD00B544BA}">
      <dsp:nvSpPr>
        <dsp:cNvPr id="0" name=""/>
        <dsp:cNvSpPr/>
      </dsp:nvSpPr>
      <dsp:spPr>
        <a:xfrm>
          <a:off x="6618900" y="3602197"/>
          <a:ext cx="732969" cy="732969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300" kern="1200"/>
        </a:p>
      </dsp:txBody>
      <dsp:txXfrm>
        <a:off x="6783818" y="3602197"/>
        <a:ext cx="403133" cy="551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"/>
          <p:cNvSpPr>
            <a:spLocks noChangeArrowheads="1"/>
          </p:cNvSpPr>
          <p:nvPr/>
        </p:nvSpPr>
        <p:spPr bwMode="auto">
          <a:xfrm>
            <a:off x="0" y="0"/>
            <a:ext cx="6796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6147" name="AutoShape 2"/>
          <p:cNvSpPr>
            <a:spLocks noChangeArrowheads="1"/>
          </p:cNvSpPr>
          <p:nvPr/>
        </p:nvSpPr>
        <p:spPr bwMode="auto">
          <a:xfrm>
            <a:off x="0" y="0"/>
            <a:ext cx="6796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6150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5988" y="744538"/>
            <a:ext cx="4962525" cy="3719512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2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56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noProof="0" smtClean="0"/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29750"/>
            <a:ext cx="29432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B2840955-AA6F-4158-A3A3-3B63CCE6C9F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51052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2687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8977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5935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2840955-AA6F-4158-A3A3-3B63CCE6C9F6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50122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5935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2840955-AA6F-4158-A3A3-3B63CCE6C9F6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057792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5935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2840955-AA6F-4158-A3A3-3B63CCE6C9F6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34584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5935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2840955-AA6F-4158-A3A3-3B63CCE6C9F6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661148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5935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2840955-AA6F-4158-A3A3-3B63CCE6C9F6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716561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5935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2840955-AA6F-4158-A3A3-3B63CCE6C9F6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29809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5935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2840955-AA6F-4158-A3A3-3B63CCE6C9F6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069319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5935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2840955-AA6F-4158-A3A3-3B63CCE6C9F6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2693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5935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2840955-AA6F-4158-A3A3-3B63CCE6C9F6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844063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5935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2840955-AA6F-4158-A3A3-3B63CCE6C9F6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2940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5935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2840955-AA6F-4158-A3A3-3B63CCE6C9F6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42639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5935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2840955-AA6F-4158-A3A3-3B63CCE6C9F6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46282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5935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2840955-AA6F-4158-A3A3-3B63CCE6C9F6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47284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5935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2840955-AA6F-4158-A3A3-3B63CCE6C9F6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73795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5935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2840955-AA6F-4158-A3A3-3B63CCE6C9F6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23440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5935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2840955-AA6F-4158-A3A3-3B63CCE6C9F6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6387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5935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2840955-AA6F-4158-A3A3-3B63CCE6C9F6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08356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5935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B2840955-AA6F-4158-A3A3-3B63CCE6C9F6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58257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Bezirksamt Neukölln von Berlin Abteilung Jugend und Gesundheit Fachsteuerung Jugendförderung</a:t>
            </a:r>
            <a:endParaRPr lang="de-DE" altLang="de-DE" dirty="0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6B12F4-872A-48EF-BBEB-1BB77FE3D0F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0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Bezirksamt Neukölln von Berlin Abteilung Jugend und Gesundheit Fachsteuerung Jugendförderung</a:t>
            </a:r>
            <a:endParaRPr lang="de-DE" altLang="de-DE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07447F-1C36-4FB2-B7DB-D8689430C71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5894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Bezirksamt Neukölln von Berlin Abteilung Jugend und Gesundheit Fachsteuerung Jugendförderung</a:t>
            </a:r>
            <a:endParaRPr lang="de-DE" altLang="de-DE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8DADF-DC0B-42AA-83CA-B64CE777D79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1408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Bezirksamt Neukölln von Berlin Abteilung Jugend und Gesundheit Fachsteuerung Jugendförderung</a:t>
            </a:r>
            <a:endParaRPr lang="de-DE" altLang="de-DE" dirty="0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1B5C31-A54F-4248-A351-82F4207A192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487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Bezirksamt Neukölln von Berlin Abteilung Jugend und Gesundheit Fachsteuerung Jugendförderung</a:t>
            </a:r>
            <a:endParaRPr lang="de-DE" altLang="de-DE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DED6D-BDC8-411A-BA30-C7749954702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7070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Bezirksamt Neukölln von Berlin Abteilung Jugend und Gesundheit Fachsteuerung Jugendförderung</a:t>
            </a:r>
            <a:endParaRPr lang="de-DE" altLang="de-DE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4C439-CE2A-4434-B33E-410ADE0F794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528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Bezirksamt Neukölln von Berlin Abteilung Jugend und Gesundheit Fachsteuerung Jugendförderung</a:t>
            </a:r>
            <a:endParaRPr lang="de-DE" altLang="de-DE"/>
          </a:p>
        </p:txBody>
      </p:sp>
      <p:sp>
        <p:nvSpPr>
          <p:cNvPr id="8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01382A-7E50-47E5-97F4-AA61DE67D2F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4296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Bezirksamt Neukölln von Berlin Abteilung Jugend und Gesundheit Fachsteuerung Jugendförderung</a:t>
            </a:r>
            <a:endParaRPr lang="de-DE" altLang="de-DE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F7033-D426-4B7D-8E44-4DF0D3B9633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2114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Bezirksamt Neukölln von Berlin Abteilung Jugend und Gesundheit Fachsteuerung Jugendförderung</a:t>
            </a:r>
            <a:endParaRPr lang="de-DE" altLang="de-DE"/>
          </a:p>
        </p:txBody>
      </p:sp>
      <p:sp>
        <p:nvSpPr>
          <p:cNvPr id="3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C4EA9B-CC26-49C1-A01E-6DE417ADA94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7337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Bezirksamt Neukölln von Berlin Abteilung Jugend und Gesundheit Fachsteuerung Jugendförderung</a:t>
            </a:r>
            <a:endParaRPr lang="de-DE" altLang="de-DE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7E40CA-EC5D-4E47-8F6F-9A08A5ECF84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915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de-DE" smtClean="0"/>
              <a:t>Bezirksamt Neukölln von Berlin Abteilung Jugend und Gesundheit Fachsteuerung Jugendförderung</a:t>
            </a:r>
            <a:endParaRPr lang="de-DE" altLang="de-DE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0EFFB6-D0ED-4D8F-B3C1-44DE4EF176B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8054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4" name="Picture 26" descr="Dunkelblau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949950"/>
            <a:ext cx="1592263" cy="159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Picture 23" descr="Orang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5516563"/>
            <a:ext cx="2308225" cy="230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Lila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7238" y="-603250"/>
            <a:ext cx="2087563" cy="208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Picture 21" descr="Grün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875" y="1125538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3" name="Picture 25" descr="Gelb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4724400"/>
            <a:ext cx="1136650" cy="113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BA_NE_flach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813" y="0"/>
            <a:ext cx="2008187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5" name="Picture 27" descr="Blau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81075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7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1656" y="6328258"/>
            <a:ext cx="2960688" cy="510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DE" altLang="de-DE" smtClean="0"/>
              <a:t>Bezirksamt Neukölln von Berlin Abteilung Jugend und Gesundheit Fachsteuerung Jugendförderung</a:t>
            </a:r>
            <a:endParaRPr lang="de-DE" altLang="de-DE" dirty="0" smtClean="0"/>
          </a:p>
        </p:txBody>
      </p:sp>
      <p:sp>
        <p:nvSpPr>
          <p:cNvPr id="2078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400">
                <a:solidFill>
                  <a:schemeClr val="tx1"/>
                </a:solidFill>
              </a:defRPr>
            </a:lvl1pPr>
          </a:lstStyle>
          <a:p>
            <a:fld id="{E4B696FC-8E25-4C68-8502-06093FCE409E}" type="slidenum">
              <a:rPr lang="de-DE" altLang="de-DE"/>
              <a:pPr/>
              <a:t>‹Nr.›</a:t>
            </a:fld>
            <a:endParaRPr lang="de-DE" altLang="de-DE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7" y="6328258"/>
            <a:ext cx="1550302" cy="5374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ea typeface="ＭＳ Ｐゴシック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ea typeface="ＭＳ Ｐゴシック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ea typeface="ＭＳ Ｐゴシック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ukoelln-jugend.de/formulare/Quali/Jugendbericht-ENDv3_korr-Stadtrat_18-12-2019_Reh20-Jan-2020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ebillionrising.de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neukoelln-jugend.de/formulare/Quali/QM-Handbuch_20191028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eva.lischke@bezirksamt-neukoelln.de" TargetMode="External"/><Relationship Id="rId2" Type="http://schemas.openxmlformats.org/officeDocument/2006/relationships/hyperlink" Target="http://www.neukoelln-jugend.d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feld 1"/>
          <p:cNvSpPr txBox="1">
            <a:spLocks noChangeArrowheads="1"/>
          </p:cNvSpPr>
          <p:nvPr/>
        </p:nvSpPr>
        <p:spPr bwMode="auto">
          <a:xfrm>
            <a:off x="2794000" y="9731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buClrTx/>
              <a:buSzTx/>
              <a:buFontTx/>
              <a:buNone/>
            </a:pPr>
            <a:endParaRPr lang="de-DE" altLang="de-DE" sz="1800">
              <a:solidFill>
                <a:srgbClr val="000000"/>
              </a:solidFill>
            </a:endParaRPr>
          </a:p>
        </p:txBody>
      </p:sp>
      <p:sp>
        <p:nvSpPr>
          <p:cNvPr id="9219" name="Textfeld 3"/>
          <p:cNvSpPr txBox="1">
            <a:spLocks noChangeArrowheads="1"/>
          </p:cNvSpPr>
          <p:nvPr/>
        </p:nvSpPr>
        <p:spPr bwMode="auto">
          <a:xfrm>
            <a:off x="2159000" y="174466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buClrTx/>
              <a:buSzTx/>
              <a:buFontTx/>
              <a:buNone/>
            </a:pPr>
            <a:endParaRPr lang="de-DE" altLang="de-DE" sz="1800">
              <a:solidFill>
                <a:srgbClr val="000000"/>
              </a:solidFill>
            </a:endParaRPr>
          </a:p>
        </p:txBody>
      </p:sp>
      <p:sp>
        <p:nvSpPr>
          <p:cNvPr id="9221" name="AutoShape 71" descr="Cover Jahresbericht 2014"/>
          <p:cNvSpPr>
            <a:spLocks noChangeAspect="1" noChangeArrowheads="1"/>
          </p:cNvSpPr>
          <p:nvPr/>
        </p:nvSpPr>
        <p:spPr bwMode="auto">
          <a:xfrm>
            <a:off x="3132138" y="1989138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buClrTx/>
              <a:buSzTx/>
              <a:buFontTx/>
              <a:buNone/>
            </a:pPr>
            <a:endParaRPr lang="de-DE" altLang="de-DE" sz="1800">
              <a:solidFill>
                <a:srgbClr val="000000"/>
              </a:solidFill>
              <a:latin typeface="Corbel" panose="020B0503020204020204" pitchFamily="34" charset="0"/>
            </a:endParaRPr>
          </a:p>
        </p:txBody>
      </p:sp>
      <p:sp>
        <p:nvSpPr>
          <p:cNvPr id="9222" name="AutoShape 73" descr="http://www.berliner-notdienst-kinderschutz.de/uploads/pics/bnk_jahresbericht_2014_13.jp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buClrTx/>
              <a:buSzTx/>
              <a:buFontTx/>
              <a:buNone/>
            </a:pPr>
            <a:endParaRPr lang="de-DE" altLang="de-DE" sz="1800">
              <a:solidFill>
                <a:srgbClr val="000000"/>
              </a:solidFill>
              <a:latin typeface="Corbel" panose="020B0503020204020204" pitchFamily="34" charset="0"/>
            </a:endParaRPr>
          </a:p>
        </p:txBody>
      </p:sp>
      <p:sp>
        <p:nvSpPr>
          <p:cNvPr id="9223" name="AutoShape 75" descr="ANd9GcQBJoUNcelSaV6VXWl8DRYsYHZz8NoxBAGqeN4RFfOKgp-XvmR9RA"/>
          <p:cNvSpPr>
            <a:spLocks noChangeAspect="1" noChangeArrowheads="1"/>
          </p:cNvSpPr>
          <p:nvPr/>
        </p:nvSpPr>
        <p:spPr bwMode="auto">
          <a:xfrm>
            <a:off x="4048125" y="2905125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buClrTx/>
              <a:buSzTx/>
              <a:buFontTx/>
              <a:buNone/>
            </a:pPr>
            <a:endParaRPr lang="de-DE" altLang="de-DE" sz="1800">
              <a:solidFill>
                <a:srgbClr val="000000"/>
              </a:solidFill>
              <a:latin typeface="Corbel" panose="020B0503020204020204" pitchFamily="34" charset="0"/>
            </a:endParaRPr>
          </a:p>
        </p:txBody>
      </p:sp>
      <p:sp>
        <p:nvSpPr>
          <p:cNvPr id="9224" name="AutoShape 77" descr="ANd9GcQBJoUNcelSaV6VXWl8DRYsYHZz8NoxBAGqeN4RFfOKgp-XvmR9RA"/>
          <p:cNvSpPr>
            <a:spLocks noChangeAspect="1" noChangeArrowheads="1"/>
          </p:cNvSpPr>
          <p:nvPr/>
        </p:nvSpPr>
        <p:spPr bwMode="auto">
          <a:xfrm>
            <a:off x="4048125" y="2905125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buClrTx/>
              <a:buSzTx/>
              <a:buFontTx/>
              <a:buNone/>
            </a:pPr>
            <a:endParaRPr lang="de-DE" altLang="de-DE" sz="1800">
              <a:solidFill>
                <a:srgbClr val="000000"/>
              </a:solidFill>
              <a:latin typeface="Corbel" panose="020B0503020204020204" pitchFamily="34" charset="0"/>
            </a:endParaRPr>
          </a:p>
        </p:txBody>
      </p:sp>
      <p:sp>
        <p:nvSpPr>
          <p:cNvPr id="9225" name="AutoShape 79" descr="ANd9GcQBJoUNcelSaV6VXWl8DRYsYHZz8NoxBAGqeN4RFfOKgp-XvmR9RA"/>
          <p:cNvSpPr>
            <a:spLocks noChangeAspect="1" noChangeArrowheads="1"/>
          </p:cNvSpPr>
          <p:nvPr/>
        </p:nvSpPr>
        <p:spPr bwMode="auto">
          <a:xfrm>
            <a:off x="4048125" y="2905125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buClrTx/>
              <a:buSzTx/>
              <a:buFontTx/>
              <a:buNone/>
            </a:pPr>
            <a:endParaRPr lang="de-DE" altLang="de-DE" sz="1800">
              <a:solidFill>
                <a:srgbClr val="000000"/>
              </a:solidFill>
              <a:latin typeface="Corbel" panose="020B0503020204020204" pitchFamily="34" charset="0"/>
            </a:endParaRPr>
          </a:p>
        </p:txBody>
      </p:sp>
      <p:sp>
        <p:nvSpPr>
          <p:cNvPr id="9229" name="AutoShape 13" descr="http://big-berlin.info/sites/default/files/big3_section_242x242.jpg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39" name="Rectangle 23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1713582"/>
            <a:ext cx="7772400" cy="1952625"/>
          </a:xfrm>
          <a:prstGeom prst="rect">
            <a:avLst/>
          </a:prstGeom>
          <a:solidFill>
            <a:srgbClr val="FCE3CF"/>
          </a:solidFill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dirty="0" smtClean="0"/>
              <a:t>Erster Neuköllner </a:t>
            </a:r>
            <a:r>
              <a:rPr lang="de-DE" dirty="0"/>
              <a:t>Gesamtbericht zur Kinder-und Jugendarbeit 2017/2018 </a:t>
            </a:r>
            <a:endParaRPr lang="de-DE" altLang="de-DE" dirty="0" smtClean="0"/>
          </a:p>
        </p:txBody>
      </p:sp>
      <p:sp>
        <p:nvSpPr>
          <p:cNvPr id="9240" name="Rectangle 2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60488" y="4322590"/>
            <a:ext cx="6400800" cy="1132904"/>
          </a:xfrm>
          <a:prstGeom prst="rect">
            <a:avLst/>
          </a:prstGeom>
          <a:solidFill>
            <a:schemeClr val="lt1">
              <a:alpha val="80000"/>
            </a:schemeClr>
          </a:solidFill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1600" dirty="0" smtClean="0"/>
              <a:t>auf </a:t>
            </a:r>
            <a:r>
              <a:rPr lang="de-DE" sz="1600" dirty="0"/>
              <a:t>der Grundlage der Berichtsdaten 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dirty="0" smtClean="0"/>
              <a:t>der </a:t>
            </a:r>
            <a:r>
              <a:rPr lang="de-DE" sz="1600" dirty="0"/>
              <a:t>Jugendarbeit </a:t>
            </a:r>
            <a:r>
              <a:rPr lang="de-DE" sz="1600" dirty="0" smtClean="0"/>
              <a:t>von </a:t>
            </a:r>
            <a:r>
              <a:rPr lang="de-DE" sz="1600" dirty="0"/>
              <a:t>2017 sowie der Regionalberichte </a:t>
            </a:r>
            <a:r>
              <a:rPr lang="de-DE" sz="1600" dirty="0" smtClean="0"/>
              <a:t>2018 </a:t>
            </a:r>
            <a:br>
              <a:rPr lang="de-DE" sz="1600" dirty="0" smtClean="0"/>
            </a:br>
            <a:r>
              <a:rPr lang="de-DE" sz="1600" dirty="0" smtClean="0"/>
              <a:t>erschienen Ende 2019  </a:t>
            </a:r>
            <a:r>
              <a:rPr lang="de-DE" sz="1600" dirty="0" smtClean="0">
                <a:solidFill>
                  <a:schemeClr val="tx2"/>
                </a:solidFill>
                <a:hlinkClick r:id="rId3"/>
              </a:rPr>
              <a:t>Link </a:t>
            </a:r>
            <a:r>
              <a:rPr lang="de-DE" sz="1600" dirty="0">
                <a:solidFill>
                  <a:schemeClr val="tx2"/>
                </a:solidFill>
                <a:hlinkClick r:id="rId3"/>
              </a:rPr>
              <a:t>zum Bericht</a:t>
            </a:r>
            <a:endParaRPr lang="de-DE" altLang="de-DE" sz="1600" dirty="0"/>
          </a:p>
          <a:p>
            <a:r>
              <a:rPr lang="de-DE" sz="2000" dirty="0" smtClean="0"/>
              <a:t/>
            </a:r>
            <a:br>
              <a:rPr lang="de-DE" sz="2000" dirty="0" smtClean="0"/>
            </a:br>
            <a:endParaRPr lang="de-DE" alt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1827312" y="6396335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Jugendamt  Neukölln, Fachsteuerung Jugendförderung</a:t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dirty="0" smtClean="0">
                <a:solidFill>
                  <a:schemeClr val="tx1"/>
                </a:solidFill>
              </a:rPr>
              <a:t>FS 11- Vera </a:t>
            </a:r>
            <a:r>
              <a:rPr lang="de-DE" sz="1200" dirty="0">
                <a:solidFill>
                  <a:schemeClr val="tx1"/>
                </a:solidFill>
              </a:rPr>
              <a:t>Bethge </a:t>
            </a:r>
            <a:r>
              <a:rPr lang="de-DE" sz="1200" dirty="0" smtClean="0">
                <a:solidFill>
                  <a:schemeClr val="tx1"/>
                </a:solidFill>
              </a:rPr>
              <a:t> / </a:t>
            </a:r>
            <a:r>
              <a:rPr lang="de-DE" sz="1200" dirty="0" err="1" smtClean="0">
                <a:solidFill>
                  <a:schemeClr val="tx1"/>
                </a:solidFill>
              </a:rPr>
              <a:t>Jug</a:t>
            </a:r>
            <a:r>
              <a:rPr lang="de-DE" sz="1200" dirty="0" smtClean="0">
                <a:solidFill>
                  <a:schemeClr val="tx1"/>
                </a:solidFill>
              </a:rPr>
              <a:t> FS12  Eva </a:t>
            </a:r>
            <a:r>
              <a:rPr lang="de-DE" sz="1200" dirty="0" err="1" smtClean="0">
                <a:solidFill>
                  <a:schemeClr val="tx1"/>
                </a:solidFill>
              </a:rPr>
              <a:t>Lischke</a:t>
            </a:r>
            <a:endParaRPr lang="de-DE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6108BE7-8939-44EA-9CC1-40570AE62A82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692696"/>
            <a:ext cx="8219256" cy="157018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4000" dirty="0" smtClean="0"/>
              <a:t>Exemplarische Inhalte 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Zusatzfolie: </a:t>
            </a:r>
            <a:r>
              <a:rPr lang="de-DE" sz="2400" dirty="0" smtClean="0">
                <a:solidFill>
                  <a:schemeClr val="tx1"/>
                </a:solidFill>
              </a:rPr>
              <a:t>Baumaßnahmen ab 2016/2017 </a:t>
            </a:r>
            <a:r>
              <a:rPr lang="de-DE" altLang="de-DE" dirty="0" smtClean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971600" y="2420888"/>
            <a:ext cx="7061017" cy="3170099"/>
          </a:xfrm>
          <a:prstGeom prst="rect">
            <a:avLst/>
          </a:prstGeom>
          <a:solidFill>
            <a:srgbClr val="FFEDB7"/>
          </a:solidFill>
        </p:spPr>
        <p:txBody>
          <a:bodyPr wrap="square">
            <a:spAutoFit/>
          </a:bodyPr>
          <a:lstStyle/>
          <a:p>
            <a:r>
              <a:rPr lang="de-DE" sz="2000" dirty="0">
                <a:solidFill>
                  <a:schemeClr val="tx1"/>
                </a:solidFill>
                <a:latin typeface="+mn-lt"/>
              </a:rPr>
              <a:t>•</a:t>
            </a:r>
            <a:r>
              <a:rPr lang="de-DE" sz="1800" dirty="0">
                <a:solidFill>
                  <a:schemeClr val="tx1"/>
                </a:solidFill>
                <a:latin typeface="+mn-lt"/>
              </a:rPr>
              <a:t>	Abriss und Ersatzneubau des Pavillons auf dem </a:t>
            </a:r>
            <a:r>
              <a:rPr lang="de-DE" sz="1800" dirty="0" err="1">
                <a:solidFill>
                  <a:schemeClr val="tx1"/>
                </a:solidFill>
                <a:latin typeface="+mn-lt"/>
              </a:rPr>
              <a:t>Droryplatz</a:t>
            </a:r>
            <a:r>
              <a:rPr lang="de-DE" sz="1800" dirty="0">
                <a:solidFill>
                  <a:schemeClr val="tx1"/>
                </a:solidFill>
                <a:latin typeface="+mn-lt"/>
              </a:rPr>
              <a:t> (NO)</a:t>
            </a:r>
          </a:p>
          <a:p>
            <a:r>
              <a:rPr lang="de-DE" sz="1800" dirty="0">
                <a:solidFill>
                  <a:schemeClr val="tx1"/>
                </a:solidFill>
                <a:latin typeface="+mn-lt"/>
              </a:rPr>
              <a:t>•	Abriss und Neubau des KCH Dammweg (NO)</a:t>
            </a:r>
          </a:p>
          <a:p>
            <a:r>
              <a:rPr lang="de-DE" sz="1800" dirty="0">
                <a:solidFill>
                  <a:schemeClr val="tx1"/>
                </a:solidFill>
                <a:latin typeface="+mn-lt"/>
              </a:rPr>
              <a:t>•	Teilsanierung des JKWZ Grenzallee (NO)</a:t>
            </a:r>
          </a:p>
          <a:p>
            <a:r>
              <a:rPr lang="de-DE" sz="1800" dirty="0">
                <a:solidFill>
                  <a:schemeClr val="tx1"/>
                </a:solidFill>
                <a:latin typeface="+mn-lt"/>
              </a:rPr>
              <a:t>•	Teilsanierung eines Gebäudeteils des KJZ Lessinghöhe (NW)</a:t>
            </a:r>
          </a:p>
          <a:p>
            <a:r>
              <a:rPr lang="de-DE" sz="1800" dirty="0">
                <a:solidFill>
                  <a:schemeClr val="tx1"/>
                </a:solidFill>
                <a:latin typeface="+mn-lt"/>
              </a:rPr>
              <a:t>•	Sanierung der Kinderwelt am Feld (NW)</a:t>
            </a:r>
          </a:p>
          <a:p>
            <a:r>
              <a:rPr lang="de-DE" sz="1800" dirty="0">
                <a:solidFill>
                  <a:schemeClr val="tx1"/>
                </a:solidFill>
                <a:latin typeface="+mn-lt"/>
              </a:rPr>
              <a:t>•	Komplettsanierung und Wiedereröffnung des Kinderclubhauses </a:t>
            </a:r>
            <a:r>
              <a:rPr lang="de-DE" sz="1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de-DE" sz="1800" dirty="0" smtClean="0">
                <a:solidFill>
                  <a:schemeClr val="tx1"/>
                </a:solidFill>
                <a:latin typeface="+mn-lt"/>
              </a:rPr>
            </a:br>
            <a:r>
              <a:rPr lang="de-DE" sz="1800" dirty="0" smtClean="0">
                <a:solidFill>
                  <a:schemeClr val="tx1"/>
                </a:solidFill>
                <a:latin typeface="+mn-lt"/>
              </a:rPr>
              <a:t>	Zwicke </a:t>
            </a:r>
            <a:r>
              <a:rPr lang="de-DE" sz="1800" dirty="0">
                <a:solidFill>
                  <a:schemeClr val="tx1"/>
                </a:solidFill>
                <a:latin typeface="+mn-lt"/>
              </a:rPr>
              <a:t>(Süd) sowie weitere Bau-Konzeptionierungen </a:t>
            </a:r>
          </a:p>
          <a:p>
            <a:r>
              <a:rPr lang="de-DE" sz="1800" dirty="0">
                <a:solidFill>
                  <a:schemeClr val="tx1"/>
                </a:solidFill>
                <a:latin typeface="+mn-lt"/>
              </a:rPr>
              <a:t>•	Abriss und Neubauplanung NW 80 (Süd)</a:t>
            </a:r>
          </a:p>
          <a:p>
            <a:r>
              <a:rPr lang="de-DE" sz="1800" dirty="0">
                <a:solidFill>
                  <a:schemeClr val="tx1"/>
                </a:solidFill>
                <a:latin typeface="+mn-lt"/>
              </a:rPr>
              <a:t>•	Sanierung Szenenwechsel (NO)</a:t>
            </a:r>
          </a:p>
          <a:p>
            <a:r>
              <a:rPr lang="de-DE" sz="1800" dirty="0">
                <a:solidFill>
                  <a:schemeClr val="tx1"/>
                </a:solidFill>
                <a:latin typeface="+mn-lt"/>
              </a:rPr>
              <a:t>•	Planung Neubau </a:t>
            </a:r>
            <a:r>
              <a:rPr lang="de-DE" sz="1800" dirty="0" err="1">
                <a:solidFill>
                  <a:schemeClr val="tx1"/>
                </a:solidFill>
                <a:latin typeface="+mn-lt"/>
              </a:rPr>
              <a:t>Blueberry</a:t>
            </a:r>
            <a:r>
              <a:rPr lang="de-DE" sz="1800" dirty="0">
                <a:solidFill>
                  <a:schemeClr val="tx1"/>
                </a:solidFill>
                <a:latin typeface="+mn-lt"/>
              </a:rPr>
              <a:t> (NW)</a:t>
            </a:r>
          </a:p>
          <a:p>
            <a:r>
              <a:rPr lang="de-DE" sz="1800" dirty="0">
                <a:solidFill>
                  <a:schemeClr val="tx1"/>
                </a:solidFill>
                <a:latin typeface="+mn-lt"/>
              </a:rPr>
              <a:t>•	Sanierung Wilde Hütte (Süd)</a:t>
            </a:r>
          </a:p>
        </p:txBody>
      </p:sp>
    </p:spTree>
    <p:extLst>
      <p:ext uri="{BB962C8B-B14F-4D97-AF65-F5344CB8AC3E}">
        <p14:creationId xmlns:p14="http://schemas.microsoft.com/office/powerpoint/2010/main" val="4041876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6108BE7-8939-44EA-9CC1-40570AE62A82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692696"/>
            <a:ext cx="8208912" cy="158417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800" dirty="0" smtClean="0"/>
              <a:t>Exemplarische Inhalte </a:t>
            </a:r>
            <a:br>
              <a:rPr lang="de-DE" altLang="de-DE" sz="28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400" dirty="0" smtClean="0">
                <a:solidFill>
                  <a:schemeClr val="tx1"/>
                </a:solidFill>
              </a:rPr>
              <a:t>Besonderheiten der Bezirksregionen 2017/2018 – </a:t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400" dirty="0" smtClean="0">
                <a:solidFill>
                  <a:schemeClr val="tx1"/>
                </a:solidFill>
              </a:rPr>
              <a:t>Was wird in den Berichten sozialräumlich  beschrieben?</a:t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000" dirty="0" smtClean="0">
                <a:solidFill>
                  <a:schemeClr val="tx1"/>
                </a:solidFill>
              </a:rPr>
              <a:t/>
            </a:r>
            <a:br>
              <a:rPr lang="de-DE" sz="2000" dirty="0" smtClean="0">
                <a:solidFill>
                  <a:schemeClr val="tx1"/>
                </a:solidFill>
              </a:rPr>
            </a:b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118672" y="2790427"/>
            <a:ext cx="7050672" cy="1261884"/>
          </a:xfrm>
          <a:prstGeom prst="rect">
            <a:avLst/>
          </a:prstGeom>
          <a:solidFill>
            <a:srgbClr val="FFEDB7"/>
          </a:solidFill>
        </p:spPr>
        <p:txBody>
          <a:bodyPr wrap="square">
            <a:spAutoFit/>
          </a:bodyPr>
          <a:lstStyle/>
          <a:p>
            <a:r>
              <a:rPr lang="de-DE" sz="2000" dirty="0">
                <a:solidFill>
                  <a:schemeClr val="tx1"/>
                </a:solidFill>
                <a:latin typeface="+mn-lt"/>
              </a:rPr>
              <a:t>Der Neuköllner Norden ist stark durch den Zuzug besser gestellter Bürger/innen und steigender Mieten gekennzeichnet </a:t>
            </a:r>
            <a:r>
              <a:rPr lang="de-DE" sz="20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de-DE" sz="2000" dirty="0" smtClean="0">
                <a:solidFill>
                  <a:schemeClr val="tx1"/>
                </a:solidFill>
                <a:latin typeface="+mn-lt"/>
              </a:rPr>
            </a:br>
            <a:r>
              <a:rPr lang="de-DE" sz="1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de-DE" sz="1800" dirty="0" smtClean="0">
                <a:solidFill>
                  <a:schemeClr val="tx1"/>
                </a:solidFill>
                <a:latin typeface="+mn-lt"/>
              </a:rPr>
            </a:br>
            <a:r>
              <a:rPr lang="de-DE" sz="1800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de-DE" sz="1800" dirty="0">
                <a:solidFill>
                  <a:schemeClr val="tx1"/>
                </a:solidFill>
                <a:latin typeface="+mn-lt"/>
              </a:rPr>
              <a:t>siehe </a:t>
            </a:r>
            <a:r>
              <a:rPr lang="de-DE" sz="1800" dirty="0" smtClean="0">
                <a:solidFill>
                  <a:schemeClr val="tx1"/>
                </a:solidFill>
                <a:latin typeface="+mn-lt"/>
              </a:rPr>
              <a:t>Schwerpunkt Kap.4</a:t>
            </a:r>
            <a:r>
              <a:rPr lang="de-DE" sz="1800" dirty="0">
                <a:solidFill>
                  <a:schemeClr val="tx1"/>
                </a:solidFill>
                <a:latin typeface="+mn-lt"/>
              </a:rPr>
              <a:t>., Sozialräumliche </a:t>
            </a:r>
            <a:r>
              <a:rPr lang="de-DE" sz="1800" dirty="0" smtClean="0">
                <a:solidFill>
                  <a:schemeClr val="tx1"/>
                </a:solidFill>
                <a:latin typeface="+mn-lt"/>
              </a:rPr>
              <a:t>Betrachtung/</a:t>
            </a:r>
            <a:r>
              <a:rPr lang="de-DE" sz="1800" dirty="0" err="1" smtClean="0">
                <a:solidFill>
                  <a:schemeClr val="tx1"/>
                </a:solidFill>
                <a:latin typeface="+mn-lt"/>
              </a:rPr>
              <a:t>Gentrifizierung</a:t>
            </a:r>
            <a:r>
              <a:rPr lang="de-DE" sz="1800" dirty="0" smtClean="0">
                <a:solidFill>
                  <a:schemeClr val="tx1"/>
                </a:solidFill>
                <a:latin typeface="+mn-lt"/>
              </a:rPr>
              <a:t>).</a:t>
            </a:r>
            <a:endParaRPr lang="de-DE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188757" y="4647644"/>
            <a:ext cx="7012690" cy="707886"/>
          </a:xfrm>
          <a:prstGeom prst="rect">
            <a:avLst/>
          </a:prstGeom>
          <a:solidFill>
            <a:srgbClr val="FCE3CF"/>
          </a:solidFill>
        </p:spPr>
        <p:txBody>
          <a:bodyPr wrap="square">
            <a:spAutoFit/>
          </a:bodyPr>
          <a:lstStyle/>
          <a:p>
            <a:r>
              <a:rPr lang="de-DE" sz="2000" dirty="0">
                <a:solidFill>
                  <a:schemeClr val="tx1"/>
                </a:solidFill>
                <a:latin typeface="+mn-lt"/>
              </a:rPr>
              <a:t>Der Süden ist stärker vom Zuzug Geflüchteter sowie aus dem Neuköllner Norden verdrängter Bewohner/innen betroffen. </a:t>
            </a:r>
          </a:p>
        </p:txBody>
      </p:sp>
    </p:spTree>
    <p:extLst>
      <p:ext uri="{BB962C8B-B14F-4D97-AF65-F5344CB8AC3E}">
        <p14:creationId xmlns:p14="http://schemas.microsoft.com/office/powerpoint/2010/main" val="388809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6108BE7-8939-44EA-9CC1-40570AE62A82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53" y="404664"/>
            <a:ext cx="8208912" cy="158417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800" dirty="0" smtClean="0"/>
              <a:t>Exemplarische Inhalte </a:t>
            </a:r>
            <a:r>
              <a:rPr lang="de-DE" sz="2800" dirty="0">
                <a:solidFill>
                  <a:schemeClr val="tx1"/>
                </a:solidFill>
              </a:rPr>
              <a:t>(Kap. 2) </a:t>
            </a:r>
            <a:r>
              <a:rPr lang="de-DE" altLang="de-DE" sz="2800" dirty="0" smtClean="0"/>
              <a:t/>
            </a:r>
            <a:br>
              <a:rPr lang="de-DE" altLang="de-DE" sz="28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400" dirty="0" smtClean="0">
                <a:solidFill>
                  <a:schemeClr val="tx1"/>
                </a:solidFill>
              </a:rPr>
              <a:t>Zielgruppen der Kinder und Jugendarbeit 2017/2018</a:t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000" dirty="0" smtClean="0">
                <a:solidFill>
                  <a:schemeClr val="tx1"/>
                </a:solidFill>
              </a:rPr>
              <a:t/>
            </a:r>
            <a:br>
              <a:rPr lang="de-DE" sz="2000" dirty="0" smtClean="0">
                <a:solidFill>
                  <a:schemeClr val="tx1"/>
                </a:solidFill>
              </a:rPr>
            </a:b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441573" y="1700808"/>
            <a:ext cx="6480720" cy="2062103"/>
          </a:xfrm>
          <a:prstGeom prst="rect">
            <a:avLst/>
          </a:prstGeom>
          <a:solidFill>
            <a:srgbClr val="FFEDB7"/>
          </a:solidFill>
        </p:spPr>
        <p:txBody>
          <a:bodyPr wrap="square">
            <a:spAutoFit/>
          </a:bodyPr>
          <a:lstStyle/>
          <a:p>
            <a:r>
              <a:rPr lang="de-DE" sz="1600" b="1" dirty="0" smtClean="0">
                <a:solidFill>
                  <a:schemeClr val="tx1"/>
                </a:solidFill>
                <a:latin typeface="+mn-lt"/>
              </a:rPr>
              <a:t>Aussagen aus der „klassischen“  Besucherstatistik: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Stammbesucher/innen </a:t>
            </a:r>
            <a:r>
              <a:rPr lang="de-DE" sz="1600" dirty="0">
                <a:solidFill>
                  <a:schemeClr val="tx1"/>
                </a:solidFill>
                <a:latin typeface="+mn-lt"/>
              </a:rPr>
              <a:t>nach  </a:t>
            </a: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Altersgruppen und Geschlecht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Planungsrichtwerte </a:t>
            </a:r>
            <a:r>
              <a:rPr lang="de-DE" sz="1600" dirty="0">
                <a:solidFill>
                  <a:schemeClr val="tx1"/>
                </a:solidFill>
                <a:latin typeface="+mn-lt"/>
              </a:rPr>
              <a:t>/ </a:t>
            </a: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Versorgungsgrad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Nutzung </a:t>
            </a:r>
            <a:r>
              <a:rPr lang="de-DE" sz="1600" dirty="0">
                <a:solidFill>
                  <a:schemeClr val="tx1"/>
                </a:solidFill>
                <a:latin typeface="+mn-lt"/>
              </a:rPr>
              <a:t>der vorhandenen </a:t>
            </a: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Plätze</a:t>
            </a:r>
          </a:p>
          <a:p>
            <a:r>
              <a:rPr lang="de-DE" sz="1600" b="1" dirty="0" smtClean="0">
                <a:solidFill>
                  <a:schemeClr val="tx1"/>
                </a:solidFill>
                <a:latin typeface="+mn-lt"/>
              </a:rPr>
              <a:t>Weiter </a:t>
            </a:r>
            <a:r>
              <a:rPr lang="de-DE" sz="1600" b="1" dirty="0">
                <a:solidFill>
                  <a:schemeClr val="tx1"/>
                </a:solidFill>
                <a:latin typeface="+mn-lt"/>
              </a:rPr>
              <a:t>Aussagen aus den Einrichtungs- und Regionalberichten</a:t>
            </a:r>
            <a:r>
              <a:rPr lang="de-DE" sz="1600" dirty="0">
                <a:solidFill>
                  <a:schemeClr val="tx1"/>
                </a:solidFill>
                <a:latin typeface="+mn-lt"/>
              </a:rPr>
              <a:t>: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  <a:latin typeface="+mn-lt"/>
              </a:rPr>
              <a:t>Milieus der Stammbesucher/innen, ihre Interessen und </a:t>
            </a: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Themen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Junge </a:t>
            </a:r>
            <a:r>
              <a:rPr lang="de-DE" sz="1600" dirty="0">
                <a:solidFill>
                  <a:schemeClr val="tx1"/>
                </a:solidFill>
                <a:latin typeface="+mn-lt"/>
              </a:rPr>
              <a:t>Geflüchtete als neue Zielgruppe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  <a:latin typeface="+mn-lt"/>
              </a:rPr>
              <a:t>LSBTTIQ - </a:t>
            </a:r>
            <a:r>
              <a:rPr lang="de-DE" sz="1600" dirty="0" err="1">
                <a:solidFill>
                  <a:schemeClr val="tx1"/>
                </a:solidFill>
                <a:latin typeface="+mn-lt"/>
              </a:rPr>
              <a:t>Queere</a:t>
            </a:r>
            <a:r>
              <a:rPr lang="de-DE" sz="1600" dirty="0">
                <a:solidFill>
                  <a:schemeClr val="tx1"/>
                </a:solidFill>
                <a:latin typeface="+mn-lt"/>
              </a:rPr>
              <a:t> Jugendliche	</a:t>
            </a:r>
          </a:p>
        </p:txBody>
      </p:sp>
      <p:sp>
        <p:nvSpPr>
          <p:cNvPr id="2" name="Rechteck 1"/>
          <p:cNvSpPr/>
          <p:nvPr/>
        </p:nvSpPr>
        <p:spPr>
          <a:xfrm>
            <a:off x="1397549" y="4073426"/>
            <a:ext cx="6480720" cy="2308324"/>
          </a:xfrm>
          <a:prstGeom prst="rect">
            <a:avLst/>
          </a:prstGeom>
          <a:solidFill>
            <a:srgbClr val="FCE3CF"/>
          </a:solidFill>
        </p:spPr>
        <p:txBody>
          <a:bodyPr wrap="square">
            <a:spAutoFit/>
          </a:bodyPr>
          <a:lstStyle/>
          <a:p>
            <a:r>
              <a:rPr lang="de-DE" sz="1600" b="1" dirty="0" smtClean="0">
                <a:solidFill>
                  <a:schemeClr val="tx1"/>
                </a:solidFill>
                <a:latin typeface="+mn-lt"/>
              </a:rPr>
              <a:t>3664 Stammbesucher/innen</a:t>
            </a: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  im </a:t>
            </a:r>
            <a:r>
              <a:rPr lang="de-DE" sz="1600" b="1" dirty="0" smtClean="0">
                <a:solidFill>
                  <a:schemeClr val="tx1"/>
                </a:solidFill>
                <a:latin typeface="+mn-lt"/>
              </a:rPr>
              <a:t>Alter von 6 bis u. 18 Jahren </a:t>
            </a: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nutzten 2017 regelmäßig die Einrichtungen der Kinder- und Jugendarbeit. </a:t>
            </a:r>
            <a:br>
              <a:rPr lang="de-DE" sz="1600" dirty="0" smtClean="0">
                <a:solidFill>
                  <a:schemeClr val="tx1"/>
                </a:solidFill>
                <a:latin typeface="+mn-lt"/>
              </a:rPr>
            </a:b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„</a:t>
            </a:r>
            <a:r>
              <a:rPr lang="de-DE" sz="1600" b="1" dirty="0" smtClean="0">
                <a:solidFill>
                  <a:schemeClr val="tx1"/>
                </a:solidFill>
                <a:latin typeface="+mn-lt"/>
              </a:rPr>
              <a:t>Minifazit“:  </a:t>
            </a: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Der Richtwert mit 11,1 % Stammbesucher der Gesamtaltersgruppe im Bezirk wurde somit erreicht.  </a:t>
            </a:r>
            <a:br>
              <a:rPr lang="de-DE" sz="1600" dirty="0" smtClean="0">
                <a:solidFill>
                  <a:schemeClr val="tx1"/>
                </a:solidFill>
                <a:latin typeface="+mn-lt"/>
              </a:rPr>
            </a:b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Dabei handelt es sich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  <a:latin typeface="+mn-lt"/>
              </a:rPr>
              <a:t>ü</a:t>
            </a: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berwiegend um Grund und Sekundarschüler/innen,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Kinder und Jugendliche aus ärmeren Verhältnissen.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Mädcheneinrichtungen erreichen auch Gymnasiastinnen.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Ältere Jugendliche ab 14 sind unterrepräsentiert. </a:t>
            </a:r>
            <a:endParaRPr lang="de-DE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Pfeil nach rechts 5"/>
          <p:cNvSpPr/>
          <p:nvPr/>
        </p:nvSpPr>
        <p:spPr bwMode="auto">
          <a:xfrm>
            <a:off x="533453" y="4581128"/>
            <a:ext cx="720080" cy="251817"/>
          </a:xfrm>
          <a:prstGeom prst="rightArrow">
            <a:avLst/>
          </a:prstGeom>
          <a:solidFill>
            <a:srgbClr val="E85B2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rgbClr val="D3D1E4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063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6108BE7-8939-44EA-9CC1-40570AE62A82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692696"/>
            <a:ext cx="8208912" cy="158417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800" dirty="0" smtClean="0"/>
              <a:t>Exemplarische Inhalte </a:t>
            </a:r>
            <a:r>
              <a:rPr lang="de-DE" sz="2800" dirty="0">
                <a:solidFill>
                  <a:schemeClr val="tx1"/>
                </a:solidFill>
              </a:rPr>
              <a:t>(Kap. </a:t>
            </a:r>
            <a:r>
              <a:rPr lang="de-DE" sz="2800" dirty="0" smtClean="0">
                <a:solidFill>
                  <a:schemeClr val="tx1"/>
                </a:solidFill>
              </a:rPr>
              <a:t>3) </a:t>
            </a:r>
            <a:r>
              <a:rPr lang="de-DE" altLang="de-DE" sz="2800" dirty="0" smtClean="0"/>
              <a:t/>
            </a:r>
            <a:br>
              <a:rPr lang="de-DE" altLang="de-DE" sz="2800" dirty="0" smtClean="0"/>
            </a:br>
            <a:r>
              <a:rPr lang="de-DE" sz="2400" dirty="0" smtClean="0">
                <a:solidFill>
                  <a:schemeClr val="tx1"/>
                </a:solidFill>
              </a:rPr>
              <a:t>Aussagen </a:t>
            </a:r>
            <a:r>
              <a:rPr lang="de-DE" sz="2400" dirty="0">
                <a:solidFill>
                  <a:schemeClr val="tx1"/>
                </a:solidFill>
              </a:rPr>
              <a:t>zu den inhaltlichen Angeboten </a:t>
            </a:r>
            <a:r>
              <a:rPr lang="de-DE" sz="2400" dirty="0" smtClean="0">
                <a:solidFill>
                  <a:schemeClr val="tx1"/>
                </a:solidFill>
              </a:rPr>
              <a:t/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400" dirty="0" smtClean="0">
                <a:solidFill>
                  <a:schemeClr val="tx1"/>
                </a:solidFill>
              </a:rPr>
              <a:t>und </a:t>
            </a:r>
            <a:r>
              <a:rPr lang="de-DE" sz="2400" dirty="0">
                <a:solidFill>
                  <a:schemeClr val="tx1"/>
                </a:solidFill>
              </a:rPr>
              <a:t>konzeptionellen Ausrichtungen der </a:t>
            </a:r>
            <a:r>
              <a:rPr lang="de-DE" sz="2400" dirty="0" smtClean="0">
                <a:solidFill>
                  <a:schemeClr val="tx1"/>
                </a:solidFill>
              </a:rPr>
              <a:t>KJFEs</a:t>
            </a:r>
            <a:endParaRPr lang="de-DE" altLang="de-DE" sz="24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118672" y="2344152"/>
            <a:ext cx="7050672" cy="4247317"/>
          </a:xfrm>
          <a:prstGeom prst="rect">
            <a:avLst/>
          </a:prstGeom>
          <a:solidFill>
            <a:srgbClr val="EBF2DA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chemeClr val="tx1"/>
                </a:solidFill>
                <a:latin typeface="+mn-lt"/>
              </a:rPr>
              <a:t>Prozentuale Erfassung der Angebotsbereiche im Berichtszeitraum </a:t>
            </a:r>
            <a:r>
              <a:rPr lang="de-DE" sz="1800" dirty="0" smtClean="0">
                <a:solidFill>
                  <a:schemeClr val="tx1"/>
                </a:solidFill>
                <a:latin typeface="+mn-lt"/>
              </a:rPr>
              <a:t>2017</a:t>
            </a:r>
            <a:br>
              <a:rPr lang="de-DE" sz="1800" dirty="0" smtClean="0">
                <a:solidFill>
                  <a:schemeClr val="tx1"/>
                </a:solidFill>
                <a:latin typeface="+mn-lt"/>
              </a:rPr>
            </a:br>
            <a:r>
              <a:rPr lang="de-DE" sz="1800" dirty="0" smtClean="0">
                <a:solidFill>
                  <a:schemeClr val="tx1"/>
                </a:solidFill>
                <a:latin typeface="+mn-lt"/>
              </a:rPr>
              <a:t>		Offener Bereich =52%  </a:t>
            </a:r>
            <a:br>
              <a:rPr lang="de-DE" sz="1800" dirty="0" smtClean="0">
                <a:solidFill>
                  <a:schemeClr val="tx1"/>
                </a:solidFill>
                <a:latin typeface="+mn-lt"/>
              </a:rPr>
            </a:br>
            <a:r>
              <a:rPr lang="de-DE" sz="1800" dirty="0" smtClean="0">
                <a:solidFill>
                  <a:schemeClr val="tx1"/>
                </a:solidFill>
                <a:latin typeface="+mn-lt"/>
              </a:rPr>
              <a:t>		Projektarbeit/Gruppenarbeit 36% </a:t>
            </a:r>
            <a:br>
              <a:rPr lang="de-DE" sz="1800" dirty="0" smtClean="0">
                <a:solidFill>
                  <a:schemeClr val="tx1"/>
                </a:solidFill>
                <a:latin typeface="+mn-lt"/>
              </a:rPr>
            </a:br>
            <a:r>
              <a:rPr lang="de-DE" sz="1800" dirty="0" smtClean="0">
                <a:solidFill>
                  <a:schemeClr val="tx1"/>
                </a:solidFill>
                <a:latin typeface="+mn-lt"/>
              </a:rPr>
              <a:t>		Veranstaltungen 12%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  <a:latin typeface="+mn-lt"/>
              </a:rPr>
              <a:t>Stichwortartige </a:t>
            </a:r>
            <a:r>
              <a:rPr lang="de-DE" sz="1800" dirty="0">
                <a:solidFill>
                  <a:schemeClr val="tx1"/>
                </a:solidFill>
                <a:latin typeface="+mn-lt"/>
              </a:rPr>
              <a:t>Angaben aus den Sachberichten zu den Schwerpunkten / </a:t>
            </a:r>
            <a:r>
              <a:rPr lang="de-DE" sz="1800" dirty="0" smtClean="0">
                <a:solidFill>
                  <a:schemeClr val="tx1"/>
                </a:solidFill>
                <a:latin typeface="+mn-lt"/>
              </a:rPr>
              <a:t>Handlungsfeldern   sowie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  <a:latin typeface="+mn-lt"/>
              </a:rPr>
              <a:t>Profile </a:t>
            </a:r>
            <a:r>
              <a:rPr lang="de-DE" sz="1800" dirty="0">
                <a:solidFill>
                  <a:schemeClr val="tx1"/>
                </a:solidFill>
                <a:latin typeface="+mn-lt"/>
              </a:rPr>
              <a:t>der Neuköllner KJFEs und Projekte nach §§ 11, 13.1 und 14 SGB </a:t>
            </a:r>
            <a:r>
              <a:rPr lang="de-DE" sz="1800" dirty="0" smtClean="0">
                <a:solidFill>
                  <a:schemeClr val="tx1"/>
                </a:solidFill>
                <a:latin typeface="+mn-lt"/>
              </a:rPr>
              <a:t>VIII</a:t>
            </a:r>
          </a:p>
          <a:p>
            <a:r>
              <a:rPr lang="de-DE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de-DE" sz="1800" dirty="0" smtClean="0">
                <a:solidFill>
                  <a:schemeClr val="tx1"/>
                </a:solidFill>
                <a:latin typeface="+mn-lt"/>
              </a:rPr>
              <a:t>		2/3 aller Jugendeinrichtungen bieten als wichtigstes Profil in 			Neukölln noch Offene Arbeit, gefolgt von kultureller, politischer 		Bildung und Partizipation. -&gt; starke Kiezorientierung, wenig 			hochspezialisierte Einrichtungen</a:t>
            </a:r>
            <a:br>
              <a:rPr lang="de-DE" sz="1800" dirty="0" smtClean="0">
                <a:solidFill>
                  <a:schemeClr val="tx1"/>
                </a:solidFill>
                <a:latin typeface="+mn-lt"/>
              </a:rPr>
            </a:br>
            <a:r>
              <a:rPr lang="de-DE" sz="1800" dirty="0" smtClean="0">
                <a:solidFill>
                  <a:schemeClr val="tx1"/>
                </a:solidFill>
                <a:latin typeface="+mn-lt"/>
              </a:rPr>
              <a:t>		Internationale Jugendbegegnung, Ökologie - und  			</a:t>
            </a:r>
          </a:p>
          <a:p>
            <a:r>
              <a:rPr lang="de-DE" sz="1800" dirty="0">
                <a:solidFill>
                  <a:schemeClr val="tx1"/>
                </a:solidFill>
                <a:latin typeface="+mn-lt"/>
              </a:rPr>
              <a:t>	</a:t>
            </a:r>
            <a:r>
              <a:rPr lang="de-DE" sz="1800" dirty="0" smtClean="0">
                <a:solidFill>
                  <a:schemeClr val="tx1"/>
                </a:solidFill>
                <a:latin typeface="+mn-lt"/>
              </a:rPr>
              <a:t>	Arbeitsweltorientierung als Profil /Schwerpunkt 2017 selten </a:t>
            </a:r>
            <a:br>
              <a:rPr lang="de-DE" sz="1800" dirty="0" smtClean="0">
                <a:solidFill>
                  <a:schemeClr val="tx1"/>
                </a:solidFill>
                <a:latin typeface="+mn-lt"/>
              </a:rPr>
            </a:br>
            <a:r>
              <a:rPr lang="de-DE" sz="1800" dirty="0" smtClean="0">
                <a:solidFill>
                  <a:schemeClr val="tx1"/>
                </a:solidFill>
                <a:latin typeface="+mn-lt"/>
              </a:rPr>
              <a:t>		Sportorientierung im Ausbau</a:t>
            </a:r>
            <a:endParaRPr lang="de-DE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Pfeil nach rechts 6"/>
          <p:cNvSpPr/>
          <p:nvPr/>
        </p:nvSpPr>
        <p:spPr bwMode="auto">
          <a:xfrm>
            <a:off x="1118672" y="4656672"/>
            <a:ext cx="720080" cy="251817"/>
          </a:xfrm>
          <a:prstGeom prst="rightArrow">
            <a:avLst/>
          </a:prstGeom>
          <a:solidFill>
            <a:srgbClr val="E85B2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rgbClr val="D3D1E4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8" name="Pfeil nach rechts 7"/>
          <p:cNvSpPr/>
          <p:nvPr/>
        </p:nvSpPr>
        <p:spPr bwMode="auto">
          <a:xfrm>
            <a:off x="1118672" y="2708920"/>
            <a:ext cx="720080" cy="251817"/>
          </a:xfrm>
          <a:prstGeom prst="rightArrow">
            <a:avLst/>
          </a:prstGeom>
          <a:solidFill>
            <a:srgbClr val="E85B2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rgbClr val="D3D1E4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9" name="Pfeil nach rechts 8"/>
          <p:cNvSpPr/>
          <p:nvPr/>
        </p:nvSpPr>
        <p:spPr bwMode="auto">
          <a:xfrm>
            <a:off x="1118672" y="5733256"/>
            <a:ext cx="720080" cy="251817"/>
          </a:xfrm>
          <a:prstGeom prst="rightArrow">
            <a:avLst/>
          </a:prstGeom>
          <a:solidFill>
            <a:srgbClr val="E85B2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rgbClr val="D3D1E4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778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6108BE7-8939-44EA-9CC1-40570AE62A82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692696"/>
            <a:ext cx="8208912" cy="158417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800" dirty="0" smtClean="0"/>
              <a:t>Exemplarische Inhalte </a:t>
            </a:r>
            <a:r>
              <a:rPr lang="de-DE" sz="2800" dirty="0">
                <a:solidFill>
                  <a:schemeClr val="tx1"/>
                </a:solidFill>
              </a:rPr>
              <a:t>(Kap. </a:t>
            </a:r>
            <a:r>
              <a:rPr lang="de-DE" sz="2800" dirty="0" smtClean="0">
                <a:solidFill>
                  <a:schemeClr val="tx1"/>
                </a:solidFill>
              </a:rPr>
              <a:t>3) </a:t>
            </a:r>
            <a:r>
              <a:rPr lang="de-DE" altLang="de-DE" sz="2800" dirty="0" smtClean="0"/>
              <a:t/>
            </a:r>
            <a:br>
              <a:rPr lang="de-DE" altLang="de-DE" sz="2800" dirty="0" smtClean="0"/>
            </a:br>
            <a:r>
              <a:rPr lang="de-DE" sz="2400" dirty="0" smtClean="0">
                <a:solidFill>
                  <a:schemeClr val="tx1"/>
                </a:solidFill>
              </a:rPr>
              <a:t>Aussagen </a:t>
            </a:r>
            <a:r>
              <a:rPr lang="de-DE" sz="2400" dirty="0">
                <a:solidFill>
                  <a:schemeClr val="tx1"/>
                </a:solidFill>
              </a:rPr>
              <a:t>zu den inhaltlichen Angeboten </a:t>
            </a:r>
            <a:r>
              <a:rPr lang="de-DE" sz="2400" dirty="0" smtClean="0">
                <a:solidFill>
                  <a:schemeClr val="tx1"/>
                </a:solidFill>
              </a:rPr>
              <a:t/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400" dirty="0" smtClean="0">
                <a:solidFill>
                  <a:schemeClr val="tx1"/>
                </a:solidFill>
              </a:rPr>
              <a:t>und </a:t>
            </a:r>
            <a:r>
              <a:rPr lang="de-DE" sz="2400" dirty="0">
                <a:solidFill>
                  <a:schemeClr val="tx1"/>
                </a:solidFill>
              </a:rPr>
              <a:t>konzeptionellen Ausrichtungen der </a:t>
            </a:r>
            <a:r>
              <a:rPr lang="de-DE" sz="2400" dirty="0" smtClean="0">
                <a:solidFill>
                  <a:schemeClr val="tx1"/>
                </a:solidFill>
              </a:rPr>
              <a:t>KJFEs</a:t>
            </a:r>
            <a:endParaRPr lang="de-DE" altLang="de-DE" sz="24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118672" y="2321317"/>
            <a:ext cx="7050672" cy="4031873"/>
          </a:xfrm>
          <a:prstGeom prst="rect">
            <a:avLst/>
          </a:prstGeom>
          <a:solidFill>
            <a:srgbClr val="EBF2DA"/>
          </a:solidFill>
        </p:spPr>
        <p:txBody>
          <a:bodyPr wrap="square">
            <a:spAutoFit/>
          </a:bodyPr>
          <a:lstStyle/>
          <a:p>
            <a:pPr marL="285750"/>
            <a:r>
              <a:rPr lang="de-DE" sz="1600" b="1" dirty="0" smtClean="0">
                <a:solidFill>
                  <a:schemeClr val="tx1"/>
                </a:solidFill>
              </a:rPr>
              <a:t>Veranstaltungsplanung </a:t>
            </a:r>
            <a:r>
              <a:rPr lang="de-DE" sz="1600" b="1" dirty="0">
                <a:solidFill>
                  <a:schemeClr val="tx1"/>
                </a:solidFill>
              </a:rPr>
              <a:t>2017 und </a:t>
            </a:r>
            <a:r>
              <a:rPr lang="de-DE" sz="1600" b="1" dirty="0" smtClean="0">
                <a:solidFill>
                  <a:schemeClr val="tx1"/>
                </a:solidFill>
              </a:rPr>
              <a:t>Schlussfolgerungen</a:t>
            </a:r>
          </a:p>
          <a:p>
            <a:pPr marL="571500" indent="-285750">
              <a:buFont typeface="Arial" panose="020B0604020202020204" pitchFamily="34" charset="0"/>
              <a:buChar char="•"/>
            </a:pPr>
            <a:endParaRPr lang="de-DE" sz="1600" b="1" dirty="0" smtClean="0">
              <a:solidFill>
                <a:schemeClr val="tx1"/>
              </a:solidFill>
            </a:endParaRPr>
          </a:p>
          <a:p>
            <a:r>
              <a:rPr lang="de-DE" sz="1600" dirty="0" smtClean="0">
                <a:solidFill>
                  <a:schemeClr val="tx1"/>
                </a:solidFill>
              </a:rPr>
              <a:t>Die </a:t>
            </a:r>
            <a:r>
              <a:rPr lang="de-DE" sz="1600" dirty="0">
                <a:solidFill>
                  <a:schemeClr val="tx1"/>
                </a:solidFill>
              </a:rPr>
              <a:t>Auswertung der jährlichen Veranstaltungsplanung gibt Einblicke, welche Aktivitäten </a:t>
            </a:r>
            <a:r>
              <a:rPr lang="de-DE" sz="1600" dirty="0" smtClean="0">
                <a:solidFill>
                  <a:schemeClr val="tx1"/>
                </a:solidFill>
              </a:rPr>
              <a:t>für </a:t>
            </a:r>
            <a:r>
              <a:rPr lang="de-DE" sz="1600" dirty="0">
                <a:solidFill>
                  <a:schemeClr val="tx1"/>
                </a:solidFill>
              </a:rPr>
              <a:t>die KJFE- Stammbesuchenden und -Mitarbeitenden </a:t>
            </a:r>
            <a:r>
              <a:rPr lang="de-DE" sz="1600" dirty="0" smtClean="0">
                <a:solidFill>
                  <a:schemeClr val="tx1"/>
                </a:solidFill>
              </a:rPr>
              <a:t>wichtig sind.  Da sie seit 2013 erhoben wird, sind Veränderungen erkennbar. Besonders beliebte Events waren 2017 die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de-DE" sz="1600" dirty="0" err="1" smtClean="0">
                <a:solidFill>
                  <a:schemeClr val="tx1"/>
                </a:solidFill>
              </a:rPr>
              <a:t>Girlsdays</a:t>
            </a:r>
            <a:r>
              <a:rPr lang="de-DE" sz="1600" dirty="0" smtClean="0">
                <a:solidFill>
                  <a:schemeClr val="tx1"/>
                </a:solidFill>
              </a:rPr>
              <a:t>,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</a:rPr>
              <a:t>48 </a:t>
            </a:r>
            <a:r>
              <a:rPr lang="de-DE" sz="1600" dirty="0">
                <a:solidFill>
                  <a:schemeClr val="tx1"/>
                </a:solidFill>
              </a:rPr>
              <a:t>Stunden </a:t>
            </a:r>
            <a:r>
              <a:rPr lang="de-DE" sz="1600" dirty="0" smtClean="0">
                <a:solidFill>
                  <a:schemeClr val="tx1"/>
                </a:solidFill>
              </a:rPr>
              <a:t>Neukölln,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</a:rPr>
              <a:t>Halloween und die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</a:rPr>
              <a:t>Woche </a:t>
            </a:r>
            <a:r>
              <a:rPr lang="de-DE" sz="1600" dirty="0">
                <a:solidFill>
                  <a:schemeClr val="tx1"/>
                </a:solidFill>
              </a:rPr>
              <a:t>der Sprache und des </a:t>
            </a:r>
            <a:r>
              <a:rPr lang="de-DE" sz="1600" dirty="0" smtClean="0">
                <a:solidFill>
                  <a:schemeClr val="tx1"/>
                </a:solidFill>
              </a:rPr>
              <a:t>Lesens.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de-DE" sz="1600" dirty="0" smtClean="0">
              <a:solidFill>
                <a:schemeClr val="tx1"/>
              </a:solidFill>
            </a:endParaRPr>
          </a:p>
          <a:p>
            <a:r>
              <a:rPr lang="de-DE" sz="1600" dirty="0" smtClean="0">
                <a:solidFill>
                  <a:schemeClr val="tx1"/>
                </a:solidFill>
              </a:rPr>
              <a:t>	Interreligiöse Veranstaltungen rund um das Fastenbrechen und 	Anti-	Gewalt-Veranstaltungen für Mädchen und Frauen wurden häufiger 	wahrgenommen als in den Vorjahren (</a:t>
            </a:r>
            <a:r>
              <a:rPr lang="de-DE" sz="1600" dirty="0" err="1" smtClean="0">
                <a:solidFill>
                  <a:schemeClr val="tx1"/>
                </a:solidFill>
              </a:rPr>
              <a:t>z.B.</a:t>
            </a:r>
            <a:r>
              <a:rPr lang="de-DE" sz="1600" u="sng" dirty="0" err="1" smtClean="0">
                <a:solidFill>
                  <a:schemeClr val="tx1"/>
                </a:solidFill>
                <a:hlinkClick r:id="rId3"/>
              </a:rPr>
              <a:t>One</a:t>
            </a:r>
            <a:r>
              <a:rPr lang="de-DE" sz="1600" u="sng" dirty="0" smtClean="0">
                <a:solidFill>
                  <a:schemeClr val="tx1"/>
                </a:solidFill>
                <a:hlinkClick r:id="rId3"/>
              </a:rPr>
              <a:t> Billion </a:t>
            </a:r>
            <a:r>
              <a:rPr lang="de-DE" sz="1600" u="sng" dirty="0" err="1" smtClean="0">
                <a:solidFill>
                  <a:schemeClr val="tx1"/>
                </a:solidFill>
                <a:hlinkClick r:id="rId3"/>
              </a:rPr>
              <a:t>Rising</a:t>
            </a:r>
            <a:r>
              <a:rPr lang="de-DE" sz="1600" dirty="0" smtClean="0">
                <a:solidFill>
                  <a:schemeClr val="tx1"/>
                </a:solidFill>
              </a:rPr>
              <a:t>) </a:t>
            </a:r>
          </a:p>
          <a:p>
            <a:r>
              <a:rPr lang="de-DE" sz="1600" dirty="0">
                <a:solidFill>
                  <a:schemeClr val="tx1"/>
                </a:solidFill>
              </a:rPr>
              <a:t>	</a:t>
            </a:r>
            <a:endParaRPr lang="de-DE" sz="1600" dirty="0" smtClean="0">
              <a:solidFill>
                <a:schemeClr val="tx1"/>
              </a:solidFill>
            </a:endParaRPr>
          </a:p>
          <a:p>
            <a:r>
              <a:rPr lang="de-DE" sz="1600" dirty="0" smtClean="0">
                <a:solidFill>
                  <a:schemeClr val="tx1"/>
                </a:solidFill>
              </a:rPr>
              <a:t>	Die </a:t>
            </a:r>
            <a:r>
              <a:rPr lang="de-DE" sz="1600" dirty="0">
                <a:solidFill>
                  <a:schemeClr val="tx1"/>
                </a:solidFill>
              </a:rPr>
              <a:t>Beteiligung bei Ferienaktivitäten </a:t>
            </a:r>
            <a:r>
              <a:rPr lang="de-DE" sz="1600" dirty="0" smtClean="0">
                <a:solidFill>
                  <a:schemeClr val="tx1"/>
                </a:solidFill>
              </a:rPr>
              <a:t>hat sich seit 2013 erhöht. 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7" name="Pfeil nach rechts 6"/>
          <p:cNvSpPr/>
          <p:nvPr/>
        </p:nvSpPr>
        <p:spPr bwMode="auto">
          <a:xfrm>
            <a:off x="861047" y="5085184"/>
            <a:ext cx="720080" cy="251817"/>
          </a:xfrm>
          <a:prstGeom prst="rightArrow">
            <a:avLst/>
          </a:prstGeom>
          <a:solidFill>
            <a:srgbClr val="E85B2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rgbClr val="D3D1E4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1" name="Pfeil nach rechts 10"/>
          <p:cNvSpPr/>
          <p:nvPr/>
        </p:nvSpPr>
        <p:spPr bwMode="auto">
          <a:xfrm>
            <a:off x="861047" y="5991720"/>
            <a:ext cx="720080" cy="251817"/>
          </a:xfrm>
          <a:prstGeom prst="rightArrow">
            <a:avLst/>
          </a:prstGeom>
          <a:solidFill>
            <a:srgbClr val="E85B2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rgbClr val="D3D1E4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59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6108BE7-8939-44EA-9CC1-40570AE62A82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692696"/>
            <a:ext cx="8208912" cy="158417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800" dirty="0" smtClean="0"/>
              <a:t>Exemplarische Inhalte </a:t>
            </a:r>
            <a:r>
              <a:rPr lang="de-DE" sz="2800" dirty="0">
                <a:solidFill>
                  <a:schemeClr val="tx1"/>
                </a:solidFill>
              </a:rPr>
              <a:t>(Kap. </a:t>
            </a:r>
            <a:r>
              <a:rPr lang="de-DE" sz="2800" dirty="0" smtClean="0">
                <a:solidFill>
                  <a:schemeClr val="tx1"/>
                </a:solidFill>
              </a:rPr>
              <a:t>3) </a:t>
            </a:r>
            <a:r>
              <a:rPr lang="de-DE" altLang="de-DE" sz="2800" dirty="0" smtClean="0"/>
              <a:t/>
            </a:r>
            <a:br>
              <a:rPr lang="de-DE" altLang="de-DE" sz="2800" dirty="0" smtClean="0"/>
            </a:br>
            <a:r>
              <a:rPr lang="de-DE" sz="2400" dirty="0" smtClean="0">
                <a:solidFill>
                  <a:schemeClr val="tx1"/>
                </a:solidFill>
              </a:rPr>
              <a:t>Aussagen </a:t>
            </a:r>
            <a:r>
              <a:rPr lang="de-DE" sz="2400" dirty="0">
                <a:solidFill>
                  <a:schemeClr val="tx1"/>
                </a:solidFill>
              </a:rPr>
              <a:t>zu den inhaltlichen Angeboten </a:t>
            </a:r>
            <a:r>
              <a:rPr lang="de-DE" sz="2400" dirty="0" smtClean="0">
                <a:solidFill>
                  <a:schemeClr val="tx1"/>
                </a:solidFill>
              </a:rPr>
              <a:t/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400" dirty="0" smtClean="0">
                <a:solidFill>
                  <a:schemeClr val="tx1"/>
                </a:solidFill>
              </a:rPr>
              <a:t>und </a:t>
            </a:r>
            <a:r>
              <a:rPr lang="de-DE" sz="2400" dirty="0">
                <a:solidFill>
                  <a:schemeClr val="tx1"/>
                </a:solidFill>
              </a:rPr>
              <a:t>konzeptionellen Ausrichtungen der </a:t>
            </a:r>
            <a:r>
              <a:rPr lang="de-DE" sz="2400" dirty="0" smtClean="0">
                <a:solidFill>
                  <a:schemeClr val="tx1"/>
                </a:solidFill>
              </a:rPr>
              <a:t>KJFEs</a:t>
            </a:r>
            <a:endParaRPr lang="de-DE" altLang="de-DE" sz="24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971600" y="2232227"/>
            <a:ext cx="7050672" cy="1569660"/>
          </a:xfrm>
          <a:prstGeom prst="rect">
            <a:avLst/>
          </a:prstGeom>
          <a:solidFill>
            <a:srgbClr val="D3D1E4"/>
          </a:solidFill>
        </p:spPr>
        <p:txBody>
          <a:bodyPr wrap="square">
            <a:spAutoFit/>
          </a:bodyPr>
          <a:lstStyle/>
          <a:p>
            <a:r>
              <a:rPr lang="de-DE" sz="1600" b="1" dirty="0" smtClean="0">
                <a:solidFill>
                  <a:schemeClr val="tx1"/>
                </a:solidFill>
              </a:rPr>
              <a:t>Drittmittelakquise </a:t>
            </a:r>
            <a:r>
              <a:rPr lang="de-DE" sz="1600" b="1" dirty="0">
                <a:solidFill>
                  <a:schemeClr val="tx1"/>
                </a:solidFill>
              </a:rPr>
              <a:t>im Bereich der Jugendarbeit </a:t>
            </a:r>
            <a:r>
              <a:rPr lang="de-DE" sz="1600" b="1" dirty="0" smtClean="0">
                <a:solidFill>
                  <a:schemeClr val="tx1"/>
                </a:solidFill>
              </a:rPr>
              <a:t>2017</a:t>
            </a:r>
          </a:p>
          <a:p>
            <a:r>
              <a:rPr lang="de-DE" sz="1600" dirty="0" smtClean="0">
                <a:solidFill>
                  <a:schemeClr val="tx1"/>
                </a:solidFill>
              </a:rPr>
              <a:t>Summe </a:t>
            </a:r>
            <a:r>
              <a:rPr lang="de-DE" sz="1600" dirty="0">
                <a:solidFill>
                  <a:schemeClr val="tx1"/>
                </a:solidFill>
              </a:rPr>
              <a:t>der  eingeworbenen </a:t>
            </a:r>
            <a:r>
              <a:rPr lang="de-DE" sz="1600" dirty="0" smtClean="0">
                <a:solidFill>
                  <a:schemeClr val="tx1"/>
                </a:solidFill>
              </a:rPr>
              <a:t>Drittmittel durch die KJFEs </a:t>
            </a:r>
            <a:br>
              <a:rPr lang="de-DE" sz="1600" dirty="0" smtClean="0">
                <a:solidFill>
                  <a:schemeClr val="tx1"/>
                </a:solidFill>
              </a:rPr>
            </a:br>
            <a:r>
              <a:rPr lang="de-DE" sz="1600" dirty="0" smtClean="0">
                <a:solidFill>
                  <a:schemeClr val="tx1"/>
                </a:solidFill>
              </a:rPr>
              <a:t>(</a:t>
            </a:r>
            <a:r>
              <a:rPr lang="de-DE" sz="1600" dirty="0">
                <a:solidFill>
                  <a:schemeClr val="tx1"/>
                </a:solidFill>
              </a:rPr>
              <a:t>ohne </a:t>
            </a:r>
            <a:r>
              <a:rPr lang="de-DE" sz="1600" dirty="0" smtClean="0">
                <a:solidFill>
                  <a:schemeClr val="tx1"/>
                </a:solidFill>
              </a:rPr>
              <a:t>Baumittel und Mittel der Arbeitsagentur) </a:t>
            </a:r>
            <a:r>
              <a:rPr lang="de-DE" sz="1600" dirty="0">
                <a:solidFill>
                  <a:schemeClr val="tx1"/>
                </a:solidFill>
              </a:rPr>
              <a:t>	</a:t>
            </a:r>
            <a:r>
              <a:rPr lang="de-DE" sz="1600" dirty="0" smtClean="0">
                <a:solidFill>
                  <a:schemeClr val="tx1"/>
                </a:solidFill>
              </a:rPr>
              <a:t>                 1.052.476 € </a:t>
            </a:r>
          </a:p>
          <a:p>
            <a:r>
              <a:rPr lang="de-DE" sz="1600" dirty="0" smtClean="0">
                <a:solidFill>
                  <a:schemeClr val="tx1"/>
                </a:solidFill>
              </a:rPr>
              <a:t> 					    = 11,4 % des Etats in Höhe von   9.014.202 €</a:t>
            </a:r>
            <a:br>
              <a:rPr lang="de-DE" sz="1600" dirty="0" smtClean="0">
                <a:solidFill>
                  <a:schemeClr val="tx1"/>
                </a:solidFill>
              </a:rPr>
            </a:br>
            <a:r>
              <a:rPr lang="de-DE" sz="1600" dirty="0" smtClean="0">
                <a:solidFill>
                  <a:schemeClr val="tx1"/>
                </a:solidFill>
              </a:rPr>
              <a:t>Die Einwerbungen kommunaler und freier Träger liegen dabei in etwa IN gleicher Höhe. (vgl. Bericht S.29)</a:t>
            </a: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544480"/>
            <a:ext cx="3034283" cy="2624509"/>
          </a:xfrm>
          <a:prstGeom prst="rect">
            <a:avLst/>
          </a:prstGeom>
          <a:solidFill>
            <a:srgbClr val="EBF2DA"/>
          </a:solidFill>
        </p:spPr>
      </p:pic>
    </p:spTree>
    <p:extLst>
      <p:ext uri="{BB962C8B-B14F-4D97-AF65-F5344CB8AC3E}">
        <p14:creationId xmlns:p14="http://schemas.microsoft.com/office/powerpoint/2010/main" val="249169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6108BE7-8939-44EA-9CC1-40570AE62A82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53" y="404664"/>
            <a:ext cx="8208912" cy="158417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800" dirty="0" smtClean="0"/>
              <a:t>Exemplarische Inhalte </a:t>
            </a:r>
            <a:r>
              <a:rPr lang="de-DE" sz="2800" dirty="0">
                <a:solidFill>
                  <a:schemeClr val="tx1"/>
                </a:solidFill>
              </a:rPr>
              <a:t>(Kap. </a:t>
            </a:r>
            <a:r>
              <a:rPr lang="de-DE" sz="2800" dirty="0" smtClean="0">
                <a:solidFill>
                  <a:schemeClr val="tx1"/>
                </a:solidFill>
              </a:rPr>
              <a:t>3) </a:t>
            </a:r>
            <a:r>
              <a:rPr lang="de-DE" altLang="de-DE" sz="2800" dirty="0" smtClean="0"/>
              <a:t/>
            </a:r>
            <a:br>
              <a:rPr lang="de-DE" altLang="de-DE" sz="28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400" dirty="0" smtClean="0">
                <a:solidFill>
                  <a:schemeClr val="tx1"/>
                </a:solidFill>
              </a:rPr>
              <a:t>Berichtsschwerpunkt aus Sicht der Fachsteuerung:  </a:t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400" dirty="0" smtClean="0">
                <a:solidFill>
                  <a:schemeClr val="tx1"/>
                </a:solidFill>
              </a:rPr>
              <a:t>Erfüllungsgrad </a:t>
            </a:r>
            <a:r>
              <a:rPr lang="de-DE" sz="2400" dirty="0" smtClean="0">
                <a:solidFill>
                  <a:schemeClr val="tx1"/>
                </a:solidFill>
              </a:rPr>
              <a:t>der alten </a:t>
            </a:r>
            <a:r>
              <a:rPr lang="de-DE" sz="2400" dirty="0">
                <a:solidFill>
                  <a:schemeClr val="tx1"/>
                </a:solidFill>
              </a:rPr>
              <a:t>L</a:t>
            </a:r>
            <a:r>
              <a:rPr lang="de-DE" sz="2400" dirty="0" smtClean="0">
                <a:solidFill>
                  <a:schemeClr val="tx1"/>
                </a:solidFill>
              </a:rPr>
              <a:t>eitlinien</a:t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000" dirty="0" smtClean="0">
                <a:solidFill>
                  <a:schemeClr val="tx1"/>
                </a:solidFill>
              </a:rPr>
              <a:t/>
            </a:r>
            <a:br>
              <a:rPr lang="de-DE" sz="2000" dirty="0" smtClean="0">
                <a:solidFill>
                  <a:schemeClr val="tx1"/>
                </a:solidFill>
              </a:rPr>
            </a:b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322373" y="2136156"/>
            <a:ext cx="6631071" cy="1815882"/>
          </a:xfrm>
          <a:prstGeom prst="rect">
            <a:avLst/>
          </a:prstGeom>
          <a:solidFill>
            <a:srgbClr val="FFEDB7"/>
          </a:solidFill>
        </p:spPr>
        <p:txBody>
          <a:bodyPr wrap="square">
            <a:spAutoFit/>
          </a:bodyPr>
          <a:lstStyle/>
          <a:p>
            <a:r>
              <a:rPr lang="de-DE" sz="1600" dirty="0" smtClean="0">
                <a:solidFill>
                  <a:schemeClr val="tx1"/>
                </a:solidFill>
                <a:latin typeface="+mn-lt"/>
              </a:rPr>
              <a:t>1 - „Mehr </a:t>
            </a:r>
            <a:r>
              <a:rPr lang="de-DE" sz="1600" dirty="0">
                <a:solidFill>
                  <a:schemeClr val="tx1"/>
                </a:solidFill>
                <a:latin typeface="+mn-lt"/>
              </a:rPr>
              <a:t>Partizipation wagen, Verantwortung und Demokratie stärken“	</a:t>
            </a:r>
          </a:p>
          <a:p>
            <a:r>
              <a:rPr lang="de-DE" sz="1600" dirty="0">
                <a:solidFill>
                  <a:schemeClr val="tx1"/>
                </a:solidFill>
                <a:latin typeface="+mn-lt"/>
              </a:rPr>
              <a:t>2 </a:t>
            </a: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- „Milieus</a:t>
            </a:r>
            <a:r>
              <a:rPr lang="de-DE" sz="1600" dirty="0">
                <a:solidFill>
                  <a:schemeClr val="tx1"/>
                </a:solidFill>
                <a:latin typeface="+mn-lt"/>
              </a:rPr>
              <a:t>, Migration, Integration: Fachkräfte qualifizieren und  stärken“	</a:t>
            </a:r>
          </a:p>
          <a:p>
            <a:r>
              <a:rPr lang="de-DE" sz="1600" dirty="0">
                <a:solidFill>
                  <a:schemeClr val="tx1"/>
                </a:solidFill>
                <a:latin typeface="+mn-lt"/>
              </a:rPr>
              <a:t>3 </a:t>
            </a: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-  </a:t>
            </a:r>
            <a:r>
              <a:rPr lang="de-DE" sz="1600" dirty="0">
                <a:solidFill>
                  <a:schemeClr val="tx1"/>
                </a:solidFill>
                <a:latin typeface="+mn-lt"/>
              </a:rPr>
              <a:t>„Kooperation Jugendarbeit und </a:t>
            </a: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Schule</a:t>
            </a:r>
            <a:r>
              <a:rPr lang="de-DE" sz="1600" dirty="0">
                <a:solidFill>
                  <a:schemeClr val="tx1"/>
                </a:solidFill>
                <a:latin typeface="+mn-lt"/>
              </a:rPr>
              <a:t>:  auswerten und weiterentwickeln</a:t>
            </a: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.“</a:t>
            </a:r>
            <a:endParaRPr lang="de-DE" sz="1600" dirty="0">
              <a:solidFill>
                <a:schemeClr val="tx1"/>
              </a:solidFill>
              <a:latin typeface="+mn-lt"/>
            </a:endParaRPr>
          </a:p>
          <a:p>
            <a:r>
              <a:rPr lang="de-DE" sz="1600" dirty="0">
                <a:solidFill>
                  <a:schemeClr val="tx1"/>
                </a:solidFill>
                <a:latin typeface="+mn-lt"/>
              </a:rPr>
              <a:t>4 - </a:t>
            </a: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„</a:t>
            </a:r>
            <a:r>
              <a:rPr lang="de-DE" sz="1600" dirty="0">
                <a:solidFill>
                  <a:schemeClr val="tx1"/>
                </a:solidFill>
                <a:latin typeface="+mn-lt"/>
              </a:rPr>
              <a:t>Medienkompetenz erweitern und Jugendmedienschutz ausbauen,	</a:t>
            </a:r>
          </a:p>
          <a:p>
            <a:r>
              <a:rPr lang="de-DE" sz="1600" dirty="0">
                <a:solidFill>
                  <a:schemeClr val="tx1"/>
                </a:solidFill>
                <a:latin typeface="+mn-lt"/>
              </a:rPr>
              <a:t>5 </a:t>
            </a: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- </a:t>
            </a:r>
            <a:r>
              <a:rPr lang="de-DE" sz="1600" dirty="0">
                <a:solidFill>
                  <a:schemeClr val="tx1"/>
                </a:solidFill>
                <a:latin typeface="+mn-lt"/>
              </a:rPr>
              <a:t>„Geschlechterbewusste Jugendarbeit weiterentwickeln“	</a:t>
            </a:r>
          </a:p>
          <a:p>
            <a:r>
              <a:rPr lang="de-DE" sz="1600" dirty="0">
                <a:solidFill>
                  <a:schemeClr val="tx1"/>
                </a:solidFill>
                <a:latin typeface="+mn-lt"/>
              </a:rPr>
              <a:t>6 - „Familienförderung: Potenziale erkennen und nutzen“	</a:t>
            </a:r>
          </a:p>
          <a:p>
            <a:r>
              <a:rPr lang="de-DE" sz="1600" dirty="0" smtClean="0">
                <a:solidFill>
                  <a:schemeClr val="tx1"/>
                </a:solidFill>
                <a:latin typeface="+mn-lt"/>
              </a:rPr>
              <a:t>7 - </a:t>
            </a:r>
            <a:r>
              <a:rPr lang="de-DE" sz="1600" dirty="0">
                <a:solidFill>
                  <a:schemeClr val="tx1"/>
                </a:solidFill>
                <a:latin typeface="+mn-lt"/>
              </a:rPr>
              <a:t>„Sport und Ernährung - Gesundheitspädagogik verankern“</a:t>
            </a:r>
            <a:r>
              <a:rPr lang="de-DE" sz="1600" dirty="0"/>
              <a:t>	</a:t>
            </a:r>
          </a:p>
        </p:txBody>
      </p:sp>
      <p:sp>
        <p:nvSpPr>
          <p:cNvPr id="2" name="Rechteck 1"/>
          <p:cNvSpPr/>
          <p:nvPr/>
        </p:nvSpPr>
        <p:spPr>
          <a:xfrm>
            <a:off x="1336152" y="4073426"/>
            <a:ext cx="6617292" cy="2308324"/>
          </a:xfrm>
          <a:prstGeom prst="rect">
            <a:avLst/>
          </a:prstGeom>
          <a:solidFill>
            <a:srgbClr val="FCE3CF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Leitlinien haben sich als </a:t>
            </a:r>
            <a:r>
              <a:rPr lang="de-DE" sz="1600" dirty="0">
                <a:solidFill>
                  <a:schemeClr val="tx1"/>
                </a:solidFill>
                <a:latin typeface="+mn-lt"/>
              </a:rPr>
              <a:t>Steuerungsinstrument bewährt. </a:t>
            </a: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Sie geben Orientierung</a:t>
            </a:r>
            <a:r>
              <a:rPr lang="de-DE" sz="1600" dirty="0">
                <a:solidFill>
                  <a:schemeClr val="tx1"/>
                </a:solidFill>
                <a:latin typeface="+mn-lt"/>
              </a:rPr>
              <a:t>, Legitimation und Unterstützung für die Aufgabenschwerpunkte und Prioritäten in der offenen Kinder- und </a:t>
            </a: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Jugendarbeit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Sie wurden von </a:t>
            </a:r>
            <a:r>
              <a:rPr lang="de-DE" sz="1600" dirty="0">
                <a:solidFill>
                  <a:schemeClr val="tx1"/>
                </a:solidFill>
                <a:latin typeface="+mn-lt"/>
              </a:rPr>
              <a:t>den KJFE angenommen und überwiegend </a:t>
            </a: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erfüllt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Die neuen Leitlinien ab 2019 </a:t>
            </a: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wurden </a:t>
            </a:r>
            <a:r>
              <a:rPr lang="de-DE" sz="1600" dirty="0" smtClean="0">
                <a:solidFill>
                  <a:schemeClr val="tx1"/>
                </a:solidFill>
                <a:latin typeface="+mn-lt"/>
              </a:rPr>
              <a:t>in einem partizipativen Prozess mit den KJFEs entwickelt und durch  Kulturelle Jugendarbeit und Inklusion ergänzt, diese ersetzen die Leitlinien Jugendarbeit-Schule und Familienförderung. </a:t>
            </a:r>
            <a:endParaRPr lang="de-DE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Pfeil nach rechts 5"/>
          <p:cNvSpPr/>
          <p:nvPr/>
        </p:nvSpPr>
        <p:spPr bwMode="auto">
          <a:xfrm>
            <a:off x="251520" y="4991062"/>
            <a:ext cx="720080" cy="251817"/>
          </a:xfrm>
          <a:prstGeom prst="rightArrow">
            <a:avLst/>
          </a:prstGeom>
          <a:solidFill>
            <a:srgbClr val="E85B2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rgbClr val="D3D1E4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686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6108BE7-8939-44EA-9CC1-40570AE62A82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53" y="404664"/>
            <a:ext cx="8208912" cy="158417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800" dirty="0" smtClean="0"/>
              <a:t>Exemplarische Inhalte </a:t>
            </a:r>
            <a:r>
              <a:rPr lang="de-DE" sz="2800" dirty="0">
                <a:solidFill>
                  <a:schemeClr val="tx1"/>
                </a:solidFill>
              </a:rPr>
              <a:t>(Kap. </a:t>
            </a:r>
            <a:r>
              <a:rPr lang="de-DE" sz="2800" dirty="0" smtClean="0">
                <a:solidFill>
                  <a:schemeClr val="tx1"/>
                </a:solidFill>
              </a:rPr>
              <a:t>4) </a:t>
            </a:r>
            <a:r>
              <a:rPr lang="de-DE" altLang="de-DE" sz="2800" dirty="0" smtClean="0"/>
              <a:t/>
            </a:r>
            <a:br>
              <a:rPr lang="de-DE" altLang="de-DE" sz="28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400" dirty="0" smtClean="0">
                <a:solidFill>
                  <a:schemeClr val="tx1"/>
                </a:solidFill>
              </a:rPr>
              <a:t>Berichtsschwerpunkte aus Sachberichten und Sicht der SRKs</a:t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400" dirty="0" smtClean="0">
                <a:solidFill>
                  <a:schemeClr val="tx1"/>
                </a:solidFill>
              </a:rPr>
              <a:t>Sozialräumliche Sichtweisen - </a:t>
            </a:r>
            <a:r>
              <a:rPr lang="de-DE" sz="2400" dirty="0" err="1" smtClean="0">
                <a:solidFill>
                  <a:schemeClr val="tx1"/>
                </a:solidFill>
              </a:rPr>
              <a:t>Gentrifizierung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000" dirty="0" smtClean="0">
                <a:solidFill>
                  <a:schemeClr val="tx1"/>
                </a:solidFill>
              </a:rPr>
              <a:t/>
            </a:r>
            <a:br>
              <a:rPr lang="de-DE" sz="2000" dirty="0" smtClean="0">
                <a:solidFill>
                  <a:schemeClr val="tx1"/>
                </a:solidFill>
              </a:rPr>
            </a:b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273290" y="2012531"/>
            <a:ext cx="6631071" cy="4524315"/>
          </a:xfrm>
          <a:prstGeom prst="rect">
            <a:avLst/>
          </a:prstGeom>
          <a:solidFill>
            <a:srgbClr val="D3D1E4">
              <a:alpha val="34000"/>
            </a:srgbClr>
          </a:solidFill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chemeClr val="tx1"/>
                </a:solidFill>
              </a:rPr>
              <a:t>Wie reagiert die Jugendarbeit auf die </a:t>
            </a:r>
            <a:r>
              <a:rPr lang="de-DE" sz="1600" dirty="0" err="1">
                <a:solidFill>
                  <a:schemeClr val="tx1"/>
                </a:solidFill>
              </a:rPr>
              <a:t>Gentrifizierung</a:t>
            </a:r>
            <a:r>
              <a:rPr lang="de-DE" sz="1600" dirty="0">
                <a:solidFill>
                  <a:schemeClr val="tx1"/>
                </a:solidFill>
              </a:rPr>
              <a:t> und was kann weiterhin getan werden, um negative Folgen abzumildern?	</a:t>
            </a:r>
            <a:r>
              <a:rPr lang="de-DE" sz="1600" dirty="0" smtClean="0">
                <a:solidFill>
                  <a:schemeClr val="tx1"/>
                </a:solidFill>
              </a:rPr>
              <a:t>Welche Chancen und Herausforderungen gibt es? </a:t>
            </a:r>
          </a:p>
          <a:p>
            <a:endParaRPr lang="de-DE" sz="1600" dirty="0" smtClean="0">
              <a:solidFill>
                <a:schemeClr val="tx1"/>
              </a:solidFill>
            </a:endParaRPr>
          </a:p>
          <a:p>
            <a:r>
              <a:rPr lang="de-DE" sz="1600" dirty="0" smtClean="0">
                <a:solidFill>
                  <a:schemeClr val="tx1"/>
                </a:solidFill>
              </a:rPr>
              <a:t>Das </a:t>
            </a:r>
            <a:r>
              <a:rPr lang="de-DE" sz="1600" dirty="0" smtClean="0">
                <a:solidFill>
                  <a:schemeClr val="tx1"/>
                </a:solidFill>
              </a:rPr>
              <a:t>Thema ist nach wie vor brandaktuell</a:t>
            </a:r>
            <a:r>
              <a:rPr lang="de-DE" sz="1600" dirty="0">
                <a:solidFill>
                  <a:schemeClr val="tx1"/>
                </a:solidFill>
              </a:rPr>
              <a:t>.</a:t>
            </a:r>
            <a:endParaRPr lang="de-DE" sz="1600" dirty="0" smtClean="0">
              <a:solidFill>
                <a:schemeClr val="tx1"/>
              </a:solidFill>
            </a:endParaRPr>
          </a:p>
          <a:p>
            <a:r>
              <a:rPr lang="de-DE" sz="1600" dirty="0" err="1" smtClean="0">
                <a:solidFill>
                  <a:schemeClr val="tx1"/>
                </a:solidFill>
              </a:rPr>
              <a:t>Gentrifizierung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smtClean="0">
                <a:solidFill>
                  <a:schemeClr val="tx1"/>
                </a:solidFill>
              </a:rPr>
              <a:t>beschäftigt Kinder, Jugendliche und nicht zuletzt in Bezug auf steigende Mietkosten das Jugendamt. </a:t>
            </a:r>
          </a:p>
          <a:p>
            <a:endParaRPr lang="de-DE" sz="1600" dirty="0" smtClean="0">
              <a:solidFill>
                <a:schemeClr val="tx1"/>
              </a:solidFill>
            </a:endParaRPr>
          </a:p>
          <a:p>
            <a:r>
              <a:rPr lang="de-DE" sz="1600" dirty="0" smtClean="0">
                <a:solidFill>
                  <a:schemeClr val="tx1"/>
                </a:solidFill>
              </a:rPr>
              <a:t>Es geht um den Verlust von Heimat, Freiflächen</a:t>
            </a:r>
            <a:r>
              <a:rPr lang="de-DE" sz="1600" dirty="0">
                <a:solidFill>
                  <a:schemeClr val="tx1"/>
                </a:solidFill>
              </a:rPr>
              <a:t>, </a:t>
            </a:r>
            <a:r>
              <a:rPr lang="de-DE" sz="1600" dirty="0" smtClean="0">
                <a:solidFill>
                  <a:schemeClr val="tx1"/>
                </a:solidFill>
              </a:rPr>
              <a:t>Einrichtungen („Ladenkonzept der späten 90er Jahre), weniger Platz, Junge Erwachsene können nicht in die Nachbarschaft ihrer Eltern ziehen etc. </a:t>
            </a:r>
          </a:p>
          <a:p>
            <a:endParaRPr lang="de-DE" sz="1600" dirty="0">
              <a:solidFill>
                <a:schemeClr val="tx1"/>
              </a:solidFill>
            </a:endParaRPr>
          </a:p>
          <a:p>
            <a:r>
              <a:rPr lang="de-DE" sz="1600" dirty="0" smtClean="0">
                <a:solidFill>
                  <a:schemeClr val="tx1"/>
                </a:solidFill>
              </a:rPr>
              <a:t>Ein </a:t>
            </a:r>
            <a:r>
              <a:rPr lang="de-DE" sz="1600" dirty="0" smtClean="0">
                <a:solidFill>
                  <a:schemeClr val="tx1"/>
                </a:solidFill>
              </a:rPr>
              <a:t>positives </a:t>
            </a:r>
            <a:r>
              <a:rPr lang="de-DE" sz="1600" dirty="0">
                <a:solidFill>
                  <a:schemeClr val="tx1"/>
                </a:solidFill>
              </a:rPr>
              <a:t>Beispiel ist z.B. der Umgang der </a:t>
            </a:r>
            <a:r>
              <a:rPr lang="de-DE" sz="1600" dirty="0" err="1">
                <a:solidFill>
                  <a:schemeClr val="tx1"/>
                </a:solidFill>
              </a:rPr>
              <a:t>Schilleria</a:t>
            </a:r>
            <a:r>
              <a:rPr lang="de-DE" sz="1600" dirty="0">
                <a:solidFill>
                  <a:schemeClr val="tx1"/>
                </a:solidFill>
              </a:rPr>
              <a:t> mit Mieterhöhung und der Aufbau eines </a:t>
            </a:r>
            <a:r>
              <a:rPr lang="de-DE" sz="1600" dirty="0" smtClean="0">
                <a:solidFill>
                  <a:schemeClr val="tx1"/>
                </a:solidFill>
              </a:rPr>
              <a:t>Unterstützernetzwerks in Lokaler Ökonomie, Nachbarschaft und Politik.</a:t>
            </a:r>
            <a:br>
              <a:rPr lang="de-DE" sz="1600" dirty="0" smtClean="0">
                <a:solidFill>
                  <a:schemeClr val="tx1"/>
                </a:solidFill>
              </a:rPr>
            </a:br>
            <a:r>
              <a:rPr lang="de-DE" sz="1600" dirty="0" smtClean="0">
                <a:solidFill>
                  <a:schemeClr val="tx1"/>
                </a:solidFill>
              </a:rPr>
              <a:t>Chancen liegen auch im der Bereitschaft zu Ehrenamt Neuzugezogener Studierender, Kunstschaffender und Hippster etc.  („</a:t>
            </a:r>
            <a:r>
              <a:rPr lang="de-DE" sz="1600" dirty="0" err="1" smtClean="0">
                <a:solidFill>
                  <a:schemeClr val="tx1"/>
                </a:solidFill>
              </a:rPr>
              <a:t>Give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somthing</a:t>
            </a:r>
            <a:r>
              <a:rPr lang="de-DE" sz="1600" dirty="0" smtClean="0">
                <a:solidFill>
                  <a:schemeClr val="tx1"/>
                </a:solidFill>
              </a:rPr>
              <a:t> back“)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7" name="Plus 6"/>
          <p:cNvSpPr/>
          <p:nvPr/>
        </p:nvSpPr>
        <p:spPr bwMode="auto">
          <a:xfrm>
            <a:off x="358890" y="5229200"/>
            <a:ext cx="914400" cy="882313"/>
          </a:xfrm>
          <a:prstGeom prst="mathPlus">
            <a:avLst/>
          </a:prstGeom>
          <a:solidFill>
            <a:srgbClr val="2D3A7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9" name="Minus 8"/>
          <p:cNvSpPr/>
          <p:nvPr/>
        </p:nvSpPr>
        <p:spPr bwMode="auto">
          <a:xfrm>
            <a:off x="358890" y="3946635"/>
            <a:ext cx="914400" cy="914400"/>
          </a:xfrm>
          <a:prstGeom prst="mathMinus">
            <a:avLst/>
          </a:prstGeom>
          <a:solidFill>
            <a:srgbClr val="2D3A7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625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3902DEF8-0B06-4A57-AC62-82CEB83E8641}" type="slidenum">
              <a:rPr lang="de-DE" altLang="de-DE"/>
              <a:pPr/>
              <a:t>18</a:t>
            </a:fld>
            <a:endParaRPr lang="de-DE" altLang="de-DE"/>
          </a:p>
        </p:txBody>
      </p:sp>
      <p:pic>
        <p:nvPicPr>
          <p:cNvPr id="2050" name="Picture 2" descr="20181017_1413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297" y="2392759"/>
            <a:ext cx="3583891" cy="2432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Grafik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343" y="2392759"/>
            <a:ext cx="1936750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Grafik 1"/>
          <p:cNvPicPr>
            <a:picLocks noChangeAspect="1" noChangeArrowheads="1"/>
          </p:cNvPicPr>
          <p:nvPr/>
        </p:nvPicPr>
        <p:blipFill>
          <a:blip r:embed="rId4"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79" y="2369938"/>
            <a:ext cx="3416697" cy="2607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Grafik 1" descr="Protest an der Wand. An vielen Stellen im Bezirk findet man Indizien des Wandels.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987824" y="5031780"/>
            <a:ext cx="3549650" cy="164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Grafik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708" y="73260"/>
            <a:ext cx="5287317" cy="229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6108BE7-8939-44EA-9CC1-40570AE62A82}" type="slidenum">
              <a:rPr lang="de-DE" altLang="de-DE"/>
              <a:pPr/>
              <a:t>19</a:t>
            </a:fld>
            <a:endParaRPr lang="de-DE" altLang="de-DE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53" y="404664"/>
            <a:ext cx="8208912" cy="158417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800" dirty="0" smtClean="0"/>
              <a:t>Exemplarische Inhalte </a:t>
            </a:r>
            <a:r>
              <a:rPr lang="de-DE" sz="2800" dirty="0">
                <a:solidFill>
                  <a:schemeClr val="tx1"/>
                </a:solidFill>
              </a:rPr>
              <a:t>(Kap. </a:t>
            </a:r>
            <a:r>
              <a:rPr lang="de-DE" sz="2800" dirty="0" smtClean="0">
                <a:solidFill>
                  <a:schemeClr val="tx1"/>
                </a:solidFill>
              </a:rPr>
              <a:t>6) </a:t>
            </a:r>
            <a:r>
              <a:rPr lang="de-DE" altLang="de-DE" sz="2800" dirty="0" smtClean="0"/>
              <a:t/>
            </a:r>
            <a:br>
              <a:rPr lang="de-DE" altLang="de-DE" sz="28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400" dirty="0" smtClean="0">
                <a:solidFill>
                  <a:schemeClr val="tx1"/>
                </a:solidFill>
              </a:rPr>
              <a:t>Aussagen zur Qualitätsentwicklung</a:t>
            </a:r>
            <a:r>
              <a:rPr lang="de-DE" sz="2000" dirty="0" smtClean="0">
                <a:solidFill>
                  <a:schemeClr val="tx1"/>
                </a:solidFill>
              </a:rPr>
              <a:t/>
            </a:r>
            <a:br>
              <a:rPr lang="de-DE" sz="2000" dirty="0" smtClean="0">
                <a:solidFill>
                  <a:schemeClr val="tx1"/>
                </a:solidFill>
              </a:rPr>
            </a:b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971600" y="1988840"/>
            <a:ext cx="7206607" cy="3539430"/>
          </a:xfrm>
          <a:prstGeom prst="rect">
            <a:avLst/>
          </a:prstGeom>
          <a:solidFill>
            <a:srgbClr val="EBF2DA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</a:rPr>
              <a:t>2017/2018 Entwicklung der neuen Leitlinien (ab 2019)  in einem partizipativen Prozess mit den Mitarbeitenden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</a:rPr>
              <a:t>Starke Beteiligung Neuköllner Fachkräfte an der Entwicklung des </a:t>
            </a:r>
            <a:br>
              <a:rPr lang="de-DE" sz="1600" dirty="0" smtClean="0">
                <a:solidFill>
                  <a:schemeClr val="tx1"/>
                </a:solidFill>
              </a:rPr>
            </a:br>
            <a:r>
              <a:rPr lang="de-DE" sz="1600" dirty="0" smtClean="0">
                <a:solidFill>
                  <a:schemeClr val="tx1"/>
                </a:solidFill>
              </a:rPr>
              <a:t>4. Berliner Qualitätshandbuchs der Jugendarbeit (erschienen 2019)</a:t>
            </a:r>
          </a:p>
          <a:p>
            <a:endParaRPr lang="de-DE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</a:rPr>
              <a:t>Die Mitarbeitenden nehmen zahlreiche Fortbildungen wahr, </a:t>
            </a:r>
            <a:r>
              <a:rPr lang="de-DE" sz="1600" dirty="0">
                <a:solidFill>
                  <a:schemeClr val="tx1"/>
                </a:solidFill>
              </a:rPr>
              <a:t>S</a:t>
            </a:r>
            <a:r>
              <a:rPr lang="de-DE" sz="1600" dirty="0" smtClean="0">
                <a:solidFill>
                  <a:schemeClr val="tx1"/>
                </a:solidFill>
              </a:rPr>
              <a:t>chwerpunkte </a:t>
            </a:r>
            <a:r>
              <a:rPr lang="de-DE" sz="1600" dirty="0">
                <a:solidFill>
                  <a:schemeClr val="tx1"/>
                </a:solidFill>
              </a:rPr>
              <a:t>der </a:t>
            </a:r>
            <a:r>
              <a:rPr lang="de-DE" sz="1600" dirty="0" smtClean="0">
                <a:solidFill>
                  <a:schemeClr val="tx1"/>
                </a:solidFill>
              </a:rPr>
              <a:t>Fortbildungen waren </a:t>
            </a:r>
            <a:r>
              <a:rPr lang="de-DE" sz="1600" dirty="0">
                <a:solidFill>
                  <a:schemeClr val="tx1"/>
                </a:solidFill>
              </a:rPr>
              <a:t>2017: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de-DE" sz="1600" dirty="0">
                <a:solidFill>
                  <a:schemeClr val="tx1"/>
                </a:solidFill>
              </a:rPr>
              <a:t>Partizipation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de-DE" sz="1600" dirty="0">
                <a:solidFill>
                  <a:schemeClr val="tx1"/>
                </a:solidFill>
              </a:rPr>
              <a:t>Gewaltprävention und Umgang mit delinquenten Jugendlichen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de-DE" sz="1600" dirty="0">
                <a:solidFill>
                  <a:schemeClr val="tx1"/>
                </a:solidFill>
              </a:rPr>
              <a:t>Gender und LSBTTIQ und Kinderschutz - häusliche Gewalt gegen Mädchen und junge Frauen</a:t>
            </a:r>
          </a:p>
          <a:p>
            <a:pPr marL="1028700" lvl="1">
              <a:buFont typeface="Wingdings" panose="05000000000000000000" pitchFamily="2" charset="2"/>
              <a:buChar char="ü"/>
            </a:pPr>
            <a:r>
              <a:rPr lang="de-DE" sz="1600" dirty="0">
                <a:solidFill>
                  <a:schemeClr val="tx1"/>
                </a:solidFill>
              </a:rPr>
              <a:t>Arbeitsorganisatorische Fortbildungen (Vertragsrecht)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37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3902DEF8-0B06-4A57-AC62-82CEB83E8641}" type="slidenum">
              <a:rPr lang="de-DE" altLang="de-DE"/>
              <a:pPr/>
              <a:t>2</a:t>
            </a:fld>
            <a:endParaRPr lang="de-DE" alt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530098"/>
            <a:ext cx="4149673" cy="58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68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1B5C31-A54F-4248-A351-82F4207A1921}" type="slidenum">
              <a:rPr lang="de-DE" altLang="de-DE" smtClean="0"/>
              <a:pPr/>
              <a:t>20</a:t>
            </a:fld>
            <a:endParaRPr lang="de-DE" altLang="de-DE"/>
          </a:p>
        </p:txBody>
      </p:sp>
      <p:pic>
        <p:nvPicPr>
          <p:cNvPr id="5" name="Grafik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88640"/>
            <a:ext cx="3768469" cy="5320854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1865978" y="5805264"/>
            <a:ext cx="4572000" cy="246221"/>
          </a:xfrm>
          <a:prstGeom prst="rect">
            <a:avLst/>
          </a:prstGeom>
          <a:solidFill>
            <a:srgbClr val="D3D1E4"/>
          </a:solidFill>
        </p:spPr>
        <p:txBody>
          <a:bodyPr>
            <a:spAutoFit/>
          </a:bodyPr>
          <a:lstStyle/>
          <a:p>
            <a:r>
              <a:rPr lang="de-DE" sz="1000" dirty="0" smtClean="0">
                <a:solidFill>
                  <a:schemeClr val="tx1"/>
                </a:solidFill>
              </a:rPr>
              <a:t>http</a:t>
            </a:r>
            <a:r>
              <a:rPr lang="de-DE" sz="1000" dirty="0">
                <a:solidFill>
                  <a:schemeClr val="tx1"/>
                </a:solidFill>
              </a:rPr>
              <a:t>://</a:t>
            </a:r>
            <a:r>
              <a:rPr lang="de-DE" sz="1000" dirty="0" smtClean="0">
                <a:solidFill>
                  <a:schemeClr val="tx1"/>
                </a:solidFill>
              </a:rPr>
              <a:t>neukoelln-jugend.de/formulare/Quali/QM-Handbuch_20191028.pdf  </a:t>
            </a:r>
            <a:endParaRPr lang="de-DE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00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6108BE7-8939-44EA-9CC1-40570AE62A82}" type="slidenum">
              <a:rPr lang="de-DE" altLang="de-DE"/>
              <a:pPr/>
              <a:t>21</a:t>
            </a:fld>
            <a:endParaRPr lang="de-DE" altLang="de-DE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53" y="404664"/>
            <a:ext cx="8208912" cy="158417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800" dirty="0" smtClean="0"/>
              <a:t>Exemplarische Inhalte </a:t>
            </a:r>
            <a:r>
              <a:rPr lang="de-DE" sz="2800" dirty="0">
                <a:solidFill>
                  <a:schemeClr val="tx1"/>
                </a:solidFill>
              </a:rPr>
              <a:t>(Kap. 7</a:t>
            </a:r>
            <a:r>
              <a:rPr lang="de-DE" sz="2800" dirty="0" smtClean="0">
                <a:solidFill>
                  <a:schemeClr val="tx1"/>
                </a:solidFill>
              </a:rPr>
              <a:t>) </a:t>
            </a:r>
            <a:r>
              <a:rPr lang="de-DE" altLang="de-DE" sz="2800" dirty="0" smtClean="0"/>
              <a:t/>
            </a:r>
            <a:br>
              <a:rPr lang="de-DE" altLang="de-DE" sz="28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400" dirty="0" smtClean="0">
                <a:solidFill>
                  <a:schemeClr val="tx1"/>
                </a:solidFill>
              </a:rPr>
              <a:t>Gesamteinschätzung zur Auslastung und </a:t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400" dirty="0" smtClean="0">
                <a:solidFill>
                  <a:schemeClr val="tx1"/>
                </a:solidFill>
              </a:rPr>
              <a:t>Wirksamkeit von Jugendarbeit</a:t>
            </a:r>
            <a:r>
              <a:rPr lang="de-DE" sz="2000" dirty="0" smtClean="0">
                <a:solidFill>
                  <a:schemeClr val="tx1"/>
                </a:solidFill>
              </a:rPr>
              <a:t/>
            </a:r>
            <a:br>
              <a:rPr lang="de-DE" sz="2000" dirty="0" smtClean="0">
                <a:solidFill>
                  <a:schemeClr val="tx1"/>
                </a:solidFill>
              </a:rPr>
            </a:b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273290" y="2012531"/>
            <a:ext cx="6631071" cy="3785652"/>
          </a:xfrm>
          <a:prstGeom prst="rect">
            <a:avLst/>
          </a:prstGeom>
          <a:solidFill>
            <a:srgbClr val="EBF2DA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 smtClean="0">
                <a:solidFill>
                  <a:schemeClr val="tx1"/>
                </a:solidFill>
              </a:rPr>
              <a:t>Wirksamkeit hat mehrere </a:t>
            </a:r>
            <a:r>
              <a:rPr lang="de-DE" sz="1600" b="1" dirty="0">
                <a:solidFill>
                  <a:schemeClr val="tx1"/>
                </a:solidFill>
              </a:rPr>
              <a:t>Dimensionen: </a:t>
            </a:r>
            <a:br>
              <a:rPr lang="de-DE" sz="1600" b="1" dirty="0">
                <a:solidFill>
                  <a:schemeClr val="tx1"/>
                </a:solidFill>
              </a:rPr>
            </a:br>
            <a:r>
              <a:rPr lang="de-DE" sz="1600" dirty="0" smtClean="0">
                <a:solidFill>
                  <a:schemeClr val="tx1"/>
                </a:solidFill>
              </a:rPr>
              <a:t>Wirksamkeit </a:t>
            </a:r>
            <a:r>
              <a:rPr lang="de-DE" sz="1600" dirty="0">
                <a:solidFill>
                  <a:schemeClr val="tx1"/>
                </a:solidFill>
              </a:rPr>
              <a:t>aus Sicht der Kämmerer ist eine andere wie die aus Sicht der </a:t>
            </a:r>
            <a:r>
              <a:rPr lang="de-DE" sz="1600" dirty="0" smtClean="0">
                <a:solidFill>
                  <a:schemeClr val="tx1"/>
                </a:solidFill>
              </a:rPr>
              <a:t>Jugendlichen oder die aus Sicht der Fachkräfte der Jugendarbeit, der Nachbarschaft und weiterer. Jugendarbeit muss aufpassen, nicht nur als “Ausputzer</a:t>
            </a:r>
            <a:r>
              <a:rPr lang="de-DE" sz="1600" dirty="0" smtClean="0">
                <a:solidFill>
                  <a:schemeClr val="tx1"/>
                </a:solidFill>
              </a:rPr>
              <a:t>“ von </a:t>
            </a:r>
            <a:r>
              <a:rPr lang="de-DE" sz="1600" dirty="0" smtClean="0">
                <a:solidFill>
                  <a:schemeClr val="tx1"/>
                </a:solidFill>
              </a:rPr>
              <a:t>Dritten „beauftragt“ zu werden, sondern ihren eigenständigen Bildungs- und Arbeitsauftrag wahren. Dabei helfen </a:t>
            </a:r>
            <a:r>
              <a:rPr lang="de-DE" sz="1600" dirty="0" smtClean="0">
                <a:solidFill>
                  <a:schemeClr val="tx1"/>
                </a:solidFill>
              </a:rPr>
              <a:t>neben </a:t>
            </a:r>
            <a:r>
              <a:rPr lang="de-DE" sz="1600" dirty="0" smtClean="0">
                <a:solidFill>
                  <a:schemeClr val="tx1"/>
                </a:solidFill>
              </a:rPr>
              <a:t>Gesetzen auch die Fachstandards im Qualitätshandbuch und Leitlinien.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 smtClean="0">
                <a:solidFill>
                  <a:schemeClr val="tx1"/>
                </a:solidFill>
              </a:rPr>
              <a:t>Quantitativ </a:t>
            </a:r>
            <a:r>
              <a:rPr lang="de-DE" sz="1600" dirty="0" smtClean="0">
                <a:solidFill>
                  <a:schemeClr val="tx1"/>
                </a:solidFill>
              </a:rPr>
              <a:t>kann die Neuköllner Jugendarbeit einiges an Wirksamkeit belegen, Auslastung, Öffnungszeiten, Anzahl an  Reisen, Drittmitteleinwerbung, Verteilung der Schwerpunkte. </a:t>
            </a:r>
            <a:br>
              <a:rPr lang="de-DE" sz="1600" dirty="0" smtClean="0">
                <a:solidFill>
                  <a:schemeClr val="tx1"/>
                </a:solidFill>
              </a:rPr>
            </a:br>
            <a:r>
              <a:rPr lang="de-DE" sz="1600" dirty="0" smtClean="0">
                <a:solidFill>
                  <a:schemeClr val="tx1"/>
                </a:solidFill>
              </a:rPr>
              <a:t>Insbesondere die Besucherstatistik zeigt eine sehr gute Auslastung der Neuköllner Einrichtungen. Die hohe Drittmitteleinwerbung spricht für sich und weist auf hochengagierte, erfahrene Mitarbeitende hin. </a:t>
            </a:r>
          </a:p>
        </p:txBody>
      </p:sp>
    </p:spTree>
    <p:extLst>
      <p:ext uri="{BB962C8B-B14F-4D97-AF65-F5344CB8AC3E}">
        <p14:creationId xmlns:p14="http://schemas.microsoft.com/office/powerpoint/2010/main" val="11924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6108BE7-8939-44EA-9CC1-40570AE62A82}" type="slidenum">
              <a:rPr lang="de-DE" altLang="de-DE"/>
              <a:pPr/>
              <a:t>22</a:t>
            </a:fld>
            <a:endParaRPr lang="de-DE" altLang="de-DE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53" y="404664"/>
            <a:ext cx="8208912" cy="158417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800" dirty="0" smtClean="0"/>
              <a:t>Exemplarische Inhalte </a:t>
            </a:r>
            <a:r>
              <a:rPr lang="de-DE" sz="2800" dirty="0">
                <a:solidFill>
                  <a:schemeClr val="tx1"/>
                </a:solidFill>
              </a:rPr>
              <a:t>(Kap. 7</a:t>
            </a:r>
            <a:r>
              <a:rPr lang="de-DE" sz="2800" dirty="0" smtClean="0">
                <a:solidFill>
                  <a:schemeClr val="tx1"/>
                </a:solidFill>
              </a:rPr>
              <a:t>) </a:t>
            </a:r>
            <a:r>
              <a:rPr lang="de-DE" altLang="de-DE" sz="2800" dirty="0" smtClean="0"/>
              <a:t/>
            </a:r>
            <a:br>
              <a:rPr lang="de-DE" altLang="de-DE" sz="28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400" dirty="0" smtClean="0">
                <a:solidFill>
                  <a:schemeClr val="tx1"/>
                </a:solidFill>
              </a:rPr>
              <a:t>Gesamteinschätzung zur Auslastung und </a:t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400" dirty="0" smtClean="0">
                <a:solidFill>
                  <a:schemeClr val="tx1"/>
                </a:solidFill>
              </a:rPr>
              <a:t>Wirksamkeit von Jugendarbeit</a:t>
            </a:r>
            <a:r>
              <a:rPr lang="de-DE" sz="2000" dirty="0" smtClean="0">
                <a:solidFill>
                  <a:schemeClr val="tx1"/>
                </a:solidFill>
              </a:rPr>
              <a:t/>
            </a:r>
            <a:br>
              <a:rPr lang="de-DE" sz="2000" dirty="0" smtClean="0">
                <a:solidFill>
                  <a:schemeClr val="tx1"/>
                </a:solidFill>
              </a:rPr>
            </a:b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273290" y="2012531"/>
            <a:ext cx="6631071" cy="4278094"/>
          </a:xfrm>
          <a:prstGeom prst="rect">
            <a:avLst/>
          </a:prstGeom>
          <a:solidFill>
            <a:srgbClr val="EBF2DA"/>
          </a:solidFill>
        </p:spPr>
        <p:txBody>
          <a:bodyPr wrap="square">
            <a:spAutoFit/>
          </a:bodyPr>
          <a:lstStyle/>
          <a:p>
            <a:r>
              <a:rPr lang="de-D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Qualitative </a:t>
            </a:r>
            <a:r>
              <a:rPr lang="de-DE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Wirksamkeit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der bezirklichen Jugendarbeit 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2017 wird in mehreren Kapiteln und in der Auswertung der alten Leitlinien ausführlich beschrieben. </a:t>
            </a:r>
          </a:p>
          <a:p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Sie kann z.B. belegt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werden: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durch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zahlreiche </a:t>
            </a:r>
            <a:r>
              <a:rPr lang="de-DE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Einzelbeispiele gelungener Integration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(Geflüchteten Arbeit / Enge Kooperation mit Förderschulen) 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durch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mehrere Beispiele </a:t>
            </a:r>
            <a:r>
              <a:rPr lang="de-DE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gelungenen demokratischen </a:t>
            </a:r>
            <a:r>
              <a:rPr lang="de-DE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Empowerments</a:t>
            </a:r>
            <a:r>
              <a:rPr lang="de-DE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(wie z.B. durch den </a:t>
            </a:r>
            <a:r>
              <a:rPr lang="de-DE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Peerhelper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Ansatz, die hohe Teilnahme an U18 Wahlen in Neukölln, Kinderrechtsveranstaltungen oder die Aktivitäten rund um den Jugend-Demokratiefonds) 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kinder-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und jugendgerechte 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Veranstaltungen: Das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zeigen z.B. </a:t>
            </a:r>
            <a:r>
              <a:rPr lang="de-DE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hohe Teilnahmen von Kindern und Jugendlichen an vernetzten Veranstaltungen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wie Fußballturnieren, Kiezolympiaden oder dem „Billion </a:t>
            </a:r>
            <a:r>
              <a:rPr lang="de-DE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Rising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gegen Gewalt an Frauen“, </a:t>
            </a:r>
            <a:r>
              <a:rPr lang="de-DE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Sommerschulen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und Minecraft-Workshops sowie </a:t>
            </a:r>
            <a:r>
              <a:rPr lang="de-DE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Ferienangeboten auf </a:t>
            </a:r>
            <a:r>
              <a:rPr lang="de-D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Plätzen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Gute Bildungskonzepte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z.B. </a:t>
            </a:r>
            <a:r>
              <a:rPr lang="de-D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Nachfragen </a:t>
            </a:r>
            <a:r>
              <a:rPr lang="de-DE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von Dritten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nach Workshops des Jugendrechtshaus oder des Medienbildungsnetzwerks 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Neukölln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96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6108BE7-8939-44EA-9CC1-40570AE62A82}" type="slidenum">
              <a:rPr lang="de-DE" altLang="de-DE"/>
              <a:pPr/>
              <a:t>23</a:t>
            </a:fld>
            <a:endParaRPr lang="de-DE" altLang="de-DE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53" y="404664"/>
            <a:ext cx="8208912" cy="158417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800" dirty="0" smtClean="0"/>
              <a:t>Exemplarische Inhalte </a:t>
            </a:r>
            <a:r>
              <a:rPr lang="de-DE" sz="2800" dirty="0">
                <a:solidFill>
                  <a:schemeClr val="tx1"/>
                </a:solidFill>
              </a:rPr>
              <a:t>(Kap. </a:t>
            </a:r>
            <a:r>
              <a:rPr lang="de-DE" sz="2800" dirty="0" smtClean="0">
                <a:solidFill>
                  <a:schemeClr val="tx1"/>
                </a:solidFill>
              </a:rPr>
              <a:t>8) </a:t>
            </a:r>
            <a:r>
              <a:rPr lang="de-DE" altLang="de-DE" sz="2800" dirty="0" smtClean="0"/>
              <a:t/>
            </a:r>
            <a:br>
              <a:rPr lang="de-DE" altLang="de-DE" sz="28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400" dirty="0" smtClean="0">
                <a:solidFill>
                  <a:schemeClr val="tx1"/>
                </a:solidFill>
              </a:rPr>
              <a:t>Gesamteinschätzung zur Auslastung und </a:t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400" dirty="0">
                <a:solidFill>
                  <a:schemeClr val="tx1"/>
                </a:solidFill>
              </a:rPr>
              <a:t>Abschließende </a:t>
            </a:r>
            <a:r>
              <a:rPr lang="de-DE" sz="2400" dirty="0" smtClean="0">
                <a:solidFill>
                  <a:schemeClr val="tx1"/>
                </a:solidFill>
              </a:rPr>
              <a:t>Empfehlungen und Hinweise </a:t>
            </a:r>
            <a:r>
              <a:rPr lang="de-DE" sz="2000" dirty="0" smtClean="0">
                <a:solidFill>
                  <a:schemeClr val="tx1"/>
                </a:solidFill>
              </a:rPr>
              <a:t/>
            </a:r>
            <a:br>
              <a:rPr lang="de-DE" sz="2000" dirty="0" smtClean="0">
                <a:solidFill>
                  <a:schemeClr val="tx1"/>
                </a:solidFill>
              </a:rPr>
            </a:br>
            <a:endParaRPr lang="de-DE" altLang="de-DE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1273290" y="2012531"/>
            <a:ext cx="6631071" cy="2308324"/>
          </a:xfrm>
          <a:prstGeom prst="rect">
            <a:avLst/>
          </a:prstGeom>
          <a:solidFill>
            <a:srgbClr val="FCE3CF"/>
          </a:solidFill>
        </p:spPr>
        <p:txBody>
          <a:bodyPr wrap="square">
            <a:spAutoFit/>
          </a:bodyPr>
          <a:lstStyle/>
          <a:p>
            <a:r>
              <a:rPr lang="de-DE" sz="1600" dirty="0" smtClean="0">
                <a:solidFill>
                  <a:schemeClr val="tx1"/>
                </a:solidFill>
              </a:rPr>
              <a:t>Kap. 8 bietet ein </a:t>
            </a:r>
            <a:r>
              <a:rPr lang="de-DE" sz="1600" b="1" dirty="0" smtClean="0">
                <a:solidFill>
                  <a:schemeClr val="tx1"/>
                </a:solidFill>
              </a:rPr>
              <a:t>„Fazit  aller Zwischenfazits“</a:t>
            </a:r>
          </a:p>
          <a:p>
            <a:endParaRPr lang="de-DE" sz="1600" b="1" dirty="0">
              <a:solidFill>
                <a:schemeClr val="tx1"/>
              </a:solidFill>
            </a:endParaRPr>
          </a:p>
          <a:p>
            <a:r>
              <a:rPr lang="de-DE" sz="1600" dirty="0" smtClean="0">
                <a:solidFill>
                  <a:schemeClr val="tx1"/>
                </a:solidFill>
              </a:rPr>
              <a:t>Die </a:t>
            </a:r>
            <a:r>
              <a:rPr lang="de-DE" sz="1600" dirty="0">
                <a:solidFill>
                  <a:schemeClr val="tx1"/>
                </a:solidFill>
              </a:rPr>
              <a:t>abschließenden Empfehlungen für die offene Kinder- </a:t>
            </a:r>
            <a:r>
              <a:rPr lang="de-DE" sz="1600" dirty="0" smtClean="0">
                <a:solidFill>
                  <a:schemeClr val="tx1"/>
                </a:solidFill>
              </a:rPr>
              <a:t>und Jugendarbeit </a:t>
            </a:r>
            <a:r>
              <a:rPr lang="de-DE" sz="1600" dirty="0">
                <a:solidFill>
                  <a:schemeClr val="tx1"/>
                </a:solidFill>
              </a:rPr>
              <a:t>der Neuköllner KJFE und Jugendförderung </a:t>
            </a:r>
            <a:r>
              <a:rPr lang="de-DE" sz="1600" dirty="0" smtClean="0">
                <a:solidFill>
                  <a:schemeClr val="tx1"/>
                </a:solidFill>
              </a:rPr>
              <a:t>liegen nun bereits seit einiger Zeit vor.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</a:rPr>
              <a:t>Was hat sich bereits getan?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</a:rPr>
              <a:t>Welche Empfehlungen sind </a:t>
            </a:r>
            <a:r>
              <a:rPr lang="de-DE" sz="1600" dirty="0" smtClean="0">
                <a:solidFill>
                  <a:schemeClr val="tx1"/>
                </a:solidFill>
              </a:rPr>
              <a:t>unseres Wissens noch nie oder kaum </a:t>
            </a:r>
            <a:r>
              <a:rPr lang="de-DE" sz="1600" dirty="0" smtClean="0">
                <a:solidFill>
                  <a:schemeClr val="tx1"/>
                </a:solidFill>
              </a:rPr>
              <a:t>im größeren Rahmen diskutiert worden? </a:t>
            </a:r>
            <a:r>
              <a:rPr lang="de-DE" sz="1600" dirty="0" smtClean="0">
                <a:solidFill>
                  <a:schemeClr val="tx1"/>
                </a:solidFill>
              </a:rPr>
              <a:t>Dies </a:t>
            </a:r>
            <a:r>
              <a:rPr lang="de-DE" sz="1600" dirty="0" smtClean="0">
                <a:solidFill>
                  <a:schemeClr val="tx1"/>
                </a:solidFill>
              </a:rPr>
              <a:t>möchten wir anhand eines Ampelsystems veranschaulichen </a:t>
            </a:r>
            <a:r>
              <a:rPr lang="de-DE" sz="1600" dirty="0" smtClean="0">
                <a:solidFill>
                  <a:schemeClr val="tx1"/>
                </a:solidFill>
              </a:rPr>
              <a:t>und mit Ihnen besprechen. </a:t>
            </a:r>
            <a:endParaRPr lang="de-DE" sz="1600" dirty="0" smtClean="0">
              <a:solidFill>
                <a:schemeClr val="tx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283162" y="4564115"/>
            <a:ext cx="6631071" cy="2062103"/>
          </a:xfrm>
          <a:prstGeom prst="rect">
            <a:avLst/>
          </a:prstGeom>
          <a:solidFill>
            <a:srgbClr val="D3D1E4">
              <a:alpha val="38000"/>
            </a:srgbClr>
          </a:solidFill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tx1"/>
                </a:solidFill>
              </a:rPr>
              <a:t>Der Jugendbericht </a:t>
            </a:r>
            <a:r>
              <a:rPr lang="de-DE" sz="1600" dirty="0" smtClean="0">
                <a:solidFill>
                  <a:schemeClr val="tx1"/>
                </a:solidFill>
              </a:rPr>
              <a:t>mit seinen abschließenden </a:t>
            </a:r>
            <a:r>
              <a:rPr lang="de-DE" sz="1600" dirty="0" smtClean="0">
                <a:solidFill>
                  <a:schemeClr val="tx1"/>
                </a:solidFill>
              </a:rPr>
              <a:t>Empfehlungen  wird </a:t>
            </a:r>
            <a:r>
              <a:rPr lang="de-DE" sz="1600" dirty="0">
                <a:solidFill>
                  <a:schemeClr val="tx1"/>
                </a:solidFill>
              </a:rPr>
              <a:t>ergänzt </a:t>
            </a:r>
            <a:r>
              <a:rPr lang="de-DE" sz="1600" dirty="0" smtClean="0">
                <a:solidFill>
                  <a:schemeClr val="tx1"/>
                </a:solidFill>
              </a:rPr>
              <a:t>durch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</a:rPr>
              <a:t>Leitlinien </a:t>
            </a:r>
            <a:r>
              <a:rPr lang="de-DE" sz="1600" dirty="0">
                <a:solidFill>
                  <a:schemeClr val="tx1"/>
                </a:solidFill>
              </a:rPr>
              <a:t>ab 2019  und den </a:t>
            </a:r>
            <a:endParaRPr lang="de-DE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</a:rPr>
              <a:t>Planungsbericht </a:t>
            </a:r>
            <a:r>
              <a:rPr lang="de-DE" sz="1600" dirty="0">
                <a:solidFill>
                  <a:schemeClr val="tx1"/>
                </a:solidFill>
              </a:rPr>
              <a:t>2020/21 (Jugendhilfeplanung) 	</a:t>
            </a:r>
          </a:p>
          <a:p>
            <a:r>
              <a:rPr lang="de-DE" sz="1600" dirty="0">
                <a:solidFill>
                  <a:schemeClr val="tx1"/>
                </a:solidFill>
              </a:rPr>
              <a:t> </a:t>
            </a:r>
          </a:p>
          <a:p>
            <a:r>
              <a:rPr lang="de-DE" sz="1600" dirty="0" smtClean="0">
                <a:solidFill>
                  <a:schemeClr val="tx1"/>
                </a:solidFill>
              </a:rPr>
              <a:t>Anlagen: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</a:rPr>
              <a:t>Abkürzungsverzeichnis </a:t>
            </a:r>
            <a:r>
              <a:rPr lang="de-DE" sz="1600" dirty="0">
                <a:solidFill>
                  <a:schemeClr val="tx1"/>
                </a:solidFill>
              </a:rPr>
              <a:t>und Definitionen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</a:rPr>
              <a:t>Alte </a:t>
            </a:r>
            <a:r>
              <a:rPr lang="de-DE" sz="1600" dirty="0">
                <a:solidFill>
                  <a:schemeClr val="tx1"/>
                </a:solidFill>
              </a:rPr>
              <a:t>Leitlinien </a:t>
            </a:r>
            <a:r>
              <a:rPr lang="de-DE" sz="1600" dirty="0" smtClean="0">
                <a:solidFill>
                  <a:schemeClr val="tx1"/>
                </a:solidFill>
              </a:rPr>
              <a:t>(aufgrund </a:t>
            </a:r>
            <a:r>
              <a:rPr lang="de-DE" sz="1600" dirty="0">
                <a:solidFill>
                  <a:schemeClr val="tx1"/>
                </a:solidFill>
              </a:rPr>
              <a:t>des Auswertungsschwerpunkts</a:t>
            </a:r>
            <a:r>
              <a:rPr lang="de-DE" sz="1600" dirty="0" smtClean="0">
                <a:solidFill>
                  <a:schemeClr val="tx1"/>
                </a:solidFill>
              </a:rPr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6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3902DEF8-0B06-4A57-AC62-82CEB83E8641}" type="slidenum">
              <a:rPr lang="de-DE" altLang="de-DE"/>
              <a:pPr/>
              <a:t>24</a:t>
            </a:fld>
            <a:endParaRPr lang="de-DE" altLang="de-DE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78621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dirty="0" smtClean="0"/>
              <a:t>Vielen Dank für ihre </a:t>
            </a:r>
            <a:r>
              <a:rPr lang="de-DE" altLang="de-DE" dirty="0" smtClean="0"/>
              <a:t>Aufmerksamkeit!</a:t>
            </a:r>
            <a:endParaRPr lang="de-DE" altLang="de-DE" dirty="0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400" b="1" dirty="0" smtClean="0"/>
          </a:p>
          <a:p>
            <a:r>
              <a:rPr lang="de-DE" sz="2800" b="1" dirty="0"/>
              <a:t>Erstellung der Präsentation Sept 2020 als Vorlage für den JHA-Neukölln am 17.09.2020</a:t>
            </a:r>
          </a:p>
          <a:p>
            <a:r>
              <a:rPr lang="de-DE" sz="1400" b="1" dirty="0" smtClean="0"/>
              <a:t>Direktlink </a:t>
            </a:r>
            <a:r>
              <a:rPr lang="de-DE" sz="1400" b="1" dirty="0"/>
              <a:t>zu den Seiten der Jugendförderung:</a:t>
            </a:r>
            <a:br>
              <a:rPr lang="de-DE" sz="1400" b="1" dirty="0"/>
            </a:br>
            <a:r>
              <a:rPr lang="de-DE" sz="1400" u="sng" dirty="0">
                <a:hlinkClick r:id="rId2"/>
              </a:rPr>
              <a:t>www.neukoelln-jugend.de</a:t>
            </a:r>
            <a:r>
              <a:rPr lang="de-DE" sz="1400" dirty="0"/>
              <a:t> </a:t>
            </a:r>
            <a:r>
              <a:rPr lang="de-DE" sz="1400" dirty="0" smtClean="0"/>
              <a:t> </a:t>
            </a:r>
            <a:endParaRPr lang="de-DE" sz="1400" dirty="0" smtClean="0"/>
          </a:p>
          <a:p>
            <a:endParaRPr lang="de-DE" sz="1400" b="1" dirty="0" smtClean="0"/>
          </a:p>
          <a:p>
            <a:r>
              <a:rPr lang="de-DE" sz="1400" b="1" dirty="0" smtClean="0"/>
              <a:t>Bezirksamt </a:t>
            </a:r>
            <a:r>
              <a:rPr lang="de-DE" sz="1400" b="1" dirty="0"/>
              <a:t>Neukölln von Berlin </a:t>
            </a:r>
            <a:r>
              <a:rPr lang="de-DE" sz="1400" dirty="0"/>
              <a:t/>
            </a:r>
            <a:br>
              <a:rPr lang="de-DE" sz="1400" dirty="0"/>
            </a:br>
            <a:r>
              <a:rPr lang="de-DE" sz="1400" dirty="0"/>
              <a:t>Abteilung Jugend und Gesundheit </a:t>
            </a:r>
            <a:br>
              <a:rPr lang="de-DE" sz="1400" dirty="0"/>
            </a:br>
            <a:r>
              <a:rPr lang="de-DE" sz="1400" dirty="0"/>
              <a:t>Jugendamt</a:t>
            </a:r>
            <a:br>
              <a:rPr lang="de-DE" sz="1400" dirty="0"/>
            </a:br>
            <a:r>
              <a:rPr lang="de-DE" sz="1400" dirty="0"/>
              <a:t>Karl-Marx-Straße 83</a:t>
            </a:r>
            <a:br>
              <a:rPr lang="de-DE" sz="1400" dirty="0"/>
            </a:br>
            <a:r>
              <a:rPr lang="de-DE" sz="1400" dirty="0"/>
              <a:t>12040 Berlin </a:t>
            </a:r>
          </a:p>
          <a:p>
            <a:r>
              <a:rPr lang="de-DE" sz="1400" b="1" dirty="0"/>
              <a:t>Kontakt: </a:t>
            </a:r>
            <a:br>
              <a:rPr lang="de-DE" sz="1400" b="1" dirty="0"/>
            </a:br>
            <a:r>
              <a:rPr lang="de-DE" sz="1400" dirty="0"/>
              <a:t>Vera Bethge,  Fachsteuerung Jugendförderung, FS 11,  Tel. 030-90239 4048 </a:t>
            </a:r>
            <a:br>
              <a:rPr lang="de-DE" sz="1400" dirty="0"/>
            </a:br>
            <a:r>
              <a:rPr lang="de-DE" sz="1400" dirty="0"/>
              <a:t>E-Mail: vera.bethge@bezirksamt-neukoelln.de</a:t>
            </a:r>
            <a:br>
              <a:rPr lang="de-DE" sz="1400" dirty="0"/>
            </a:br>
            <a:r>
              <a:rPr lang="de-DE" sz="1400" dirty="0"/>
              <a:t>Eva Lischke,  Fachsteuerung Jugendarbeit, FS 12,  Tel. 030-90239 2363 </a:t>
            </a:r>
            <a:br>
              <a:rPr lang="de-DE" sz="1400" dirty="0"/>
            </a:br>
            <a:r>
              <a:rPr lang="de-DE" sz="1400" dirty="0"/>
              <a:t>E-Mail: </a:t>
            </a:r>
            <a:r>
              <a:rPr lang="de-DE" sz="1400" dirty="0">
                <a:hlinkClick r:id="rId3"/>
              </a:rPr>
              <a:t>eva.lischke@bezirksamt-neukoelln.de</a:t>
            </a:r>
            <a:endParaRPr lang="de-DE" sz="1400" dirty="0"/>
          </a:p>
          <a:p>
            <a:r>
              <a:rPr lang="de-DE" sz="1400" b="1" dirty="0"/>
              <a:t/>
            </a:r>
            <a:br>
              <a:rPr lang="de-DE" sz="1400" b="1" dirty="0"/>
            </a:br>
            <a:endParaRPr lang="de-DE" altLang="de-DE" sz="1400" dirty="0" smtClean="0"/>
          </a:p>
        </p:txBody>
      </p:sp>
    </p:spTree>
    <p:extLst>
      <p:ext uri="{BB962C8B-B14F-4D97-AF65-F5344CB8AC3E}">
        <p14:creationId xmlns:p14="http://schemas.microsoft.com/office/powerpoint/2010/main" val="426492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6108BE7-8939-44EA-9CC1-40570AE62A82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dirty="0" smtClean="0"/>
              <a:t>Wozu ein Gesamtbericht?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5616" y="1700808"/>
            <a:ext cx="6408712" cy="2952328"/>
          </a:xfrm>
          <a:prstGeom prst="rect">
            <a:avLst/>
          </a:prstGeom>
          <a:solidFill>
            <a:srgbClr val="FCE3CF"/>
          </a:solidFill>
          <a:ln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Überblick herstellen  (Angebote der Jugendarbeit, </a:t>
            </a:r>
            <a:r>
              <a:rPr lang="de-DE" altLang="de-DE" sz="2000" dirty="0"/>
              <a:t>Besucherstruktur, Lebenswelt und </a:t>
            </a:r>
            <a:r>
              <a:rPr lang="de-DE" altLang="de-DE" sz="2000" dirty="0" smtClean="0"/>
              <a:t>soziales Umfeld)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Transparenz &amp; Wissenstransfer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Bezugspunkte für künftige Vergleiche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Überprüfung von Zielerreichung und Wirksamkeit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Steuerungserfordernisse feststellen </a:t>
            </a:r>
            <a:r>
              <a:rPr lang="de-DE" altLang="de-DE" sz="2000" dirty="0" smtClean="0">
                <a:sym typeface="Wingdings" panose="05000000000000000000" pitchFamily="2" charset="2"/>
              </a:rPr>
              <a:t></a:t>
            </a:r>
            <a:endParaRPr lang="de-DE" altLang="de-DE" sz="2000" dirty="0" smtClean="0"/>
          </a:p>
          <a:p>
            <a:pPr marL="0" indent="0"/>
            <a:r>
              <a:rPr lang="de-DE" altLang="de-DE" sz="2000" dirty="0" smtClean="0">
                <a:sym typeface="Wingdings" panose="05000000000000000000" pitchFamily="2" charset="2"/>
              </a:rPr>
              <a:t>  </a:t>
            </a:r>
            <a:r>
              <a:rPr lang="de-DE" altLang="de-DE" sz="2000" dirty="0" smtClean="0"/>
              <a:t>Bestandteil </a:t>
            </a:r>
            <a:r>
              <a:rPr lang="de-DE" altLang="de-DE" sz="2000" dirty="0" smtClean="0"/>
              <a:t>der Gesamtjugendhilfeplanung </a:t>
            </a:r>
            <a:endParaRPr lang="de-DE" altLang="de-DE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475656" y="4797152"/>
            <a:ext cx="5544616" cy="1800200"/>
          </a:xfrm>
          <a:prstGeom prst="rect">
            <a:avLst/>
          </a:prstGeom>
          <a:solidFill>
            <a:srgbClr val="FFFFFF"/>
          </a:solidFill>
          <a:ln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de-DE" altLang="de-DE" sz="1600" kern="0" dirty="0" smtClean="0"/>
              <a:t>Der Bericht ergänzt den </a:t>
            </a:r>
            <a:r>
              <a:rPr lang="de-DE" altLang="de-DE" sz="1600" b="1" kern="0" dirty="0" smtClean="0"/>
              <a:t>Planungsbericht für das Haushaltsjahr 2020/2021 </a:t>
            </a:r>
            <a:r>
              <a:rPr lang="de-DE" altLang="de-DE" sz="1600" kern="0" dirty="0" smtClean="0"/>
              <a:t>der Jugendhilfeplanung sowie die </a:t>
            </a:r>
            <a:r>
              <a:rPr lang="de-DE" altLang="de-DE" sz="1600" b="1" kern="0" dirty="0" smtClean="0"/>
              <a:t>Leitlinien Jugendarbeit ab 2019 </a:t>
            </a:r>
            <a:endParaRPr lang="de-DE" altLang="de-DE" sz="1600" b="1" kern="0" dirty="0" smtClean="0"/>
          </a:p>
          <a:p>
            <a:pPr marL="0" indent="0"/>
            <a:r>
              <a:rPr lang="de-DE" altLang="de-DE" sz="1600" dirty="0"/>
              <a:t>Der nächste Bericht wird der „</a:t>
            </a:r>
            <a:r>
              <a:rPr lang="de-DE" altLang="de-DE" sz="1600" b="1" dirty="0"/>
              <a:t>Jugendförderplan</a:t>
            </a:r>
            <a:r>
              <a:rPr lang="de-DE" altLang="de-DE" sz="1600" b="1" dirty="0" smtClean="0"/>
              <a:t>“ </a:t>
            </a:r>
            <a:r>
              <a:rPr lang="de-DE" altLang="de-DE" sz="1600" dirty="0" smtClean="0"/>
              <a:t>mit </a:t>
            </a:r>
            <a:r>
              <a:rPr lang="de-DE" altLang="de-DE" sz="1600" dirty="0"/>
              <a:t>etwas andere Gliederung und neuen </a:t>
            </a:r>
            <a:r>
              <a:rPr lang="de-DE" altLang="de-DE" sz="1600" dirty="0" smtClean="0"/>
              <a:t>Schwerpunkten, aber auch viel vergleichbarem  </a:t>
            </a:r>
            <a:endParaRPr lang="de-DE" altLang="de-DE" sz="1600" dirty="0"/>
          </a:p>
          <a:p>
            <a:pPr marL="0" indent="0" algn="ctr"/>
            <a:endParaRPr lang="de-DE" altLang="de-DE" sz="2000" kern="0" dirty="0" smtClean="0">
              <a:latin typeface="+mj-lt"/>
            </a:endParaRPr>
          </a:p>
          <a:p>
            <a:pPr marL="0" indent="0"/>
            <a:endParaRPr lang="de-DE" altLang="de-DE" kern="0" dirty="0" smtClean="0"/>
          </a:p>
          <a:p>
            <a:pPr marL="0" indent="0"/>
            <a:endParaRPr lang="de-DE" altLang="de-DE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6108BE7-8939-44EA-9CC1-40570AE62A82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-160706"/>
            <a:ext cx="8229600" cy="1143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dirty="0" smtClean="0"/>
              <a:t>Berichts-Prozess</a:t>
            </a: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880994026"/>
              </p:ext>
            </p:extLst>
          </p:nvPr>
        </p:nvGraphicFramePr>
        <p:xfrm>
          <a:off x="899592" y="764704"/>
          <a:ext cx="7869560" cy="6264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27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6108BE7-8939-44EA-9CC1-40570AE62A82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dirty="0" smtClean="0"/>
              <a:t>Was sind die Inhalte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3608" y="1484784"/>
            <a:ext cx="7380312" cy="3240360"/>
          </a:xfrm>
          <a:prstGeom prst="rect">
            <a:avLst/>
          </a:prstGeom>
          <a:solidFill>
            <a:srgbClr val="FFEDB7"/>
          </a:solidFill>
          <a:ln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Quantitative Auswertungen, z.B. aus der Besucherstatistik, Öffnungszeiten, Ausstattung der Jugendarbeit, Drittmittel,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Qualitativ: Synopsen aus den einzelnen Sachberichten </a:t>
            </a:r>
            <a:r>
              <a:rPr lang="de-DE" altLang="de-DE" sz="2000" dirty="0"/>
              <a:t>(seit 2016 in Berlin </a:t>
            </a:r>
            <a:r>
              <a:rPr lang="de-DE" altLang="de-DE" sz="2000" dirty="0" smtClean="0"/>
              <a:t>einheitlich) und regionalen Berichten zu inhaltlichen </a:t>
            </a:r>
            <a:r>
              <a:rPr lang="de-DE" altLang="de-DE" sz="2000" dirty="0" smtClean="0"/>
              <a:t>Themen (z.B. Medienbildung, Gender, Sport, Inklusion)</a:t>
            </a:r>
            <a:endParaRPr lang="de-DE" altLang="de-DE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Schwerpunkt </a:t>
            </a:r>
            <a:r>
              <a:rPr lang="de-DE" altLang="de-DE" sz="2000" dirty="0" smtClean="0"/>
              <a:t>durch  Fachsteuerung (Auswertung der alten Leitlinien 2015-2018)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Schwerpunkt</a:t>
            </a:r>
            <a:r>
              <a:rPr lang="de-DE" altLang="de-DE" sz="2000" dirty="0" smtClean="0"/>
              <a:t>, der sich durch die Berichte der KJFEs und SRKs ergibt (</a:t>
            </a:r>
            <a:r>
              <a:rPr lang="de-DE" altLang="de-DE" sz="2000" dirty="0" err="1" smtClean="0"/>
              <a:t>Gentrifizierung</a:t>
            </a:r>
            <a:r>
              <a:rPr lang="de-DE" altLang="de-DE" sz="2000" dirty="0" smtClean="0"/>
              <a:t>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altLang="de-DE" dirty="0" smtClean="0"/>
          </a:p>
          <a:p>
            <a:pPr marL="0" indent="0"/>
            <a:endParaRPr lang="de-DE" altLang="de-DE" dirty="0" smtClean="0"/>
          </a:p>
        </p:txBody>
      </p:sp>
      <p:pic>
        <p:nvPicPr>
          <p:cNvPr id="7" name="Grafik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293096"/>
            <a:ext cx="3892228" cy="1690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79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6108BE7-8939-44EA-9CC1-40570AE62A82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692696"/>
            <a:ext cx="8208912" cy="1800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800" dirty="0" smtClean="0">
                <a:latin typeface="+mn-lt"/>
              </a:rPr>
              <a:t>Exemplarische Inhalte </a:t>
            </a:r>
            <a:r>
              <a:rPr lang="de-DE" sz="2800" dirty="0">
                <a:latin typeface="+mn-lt"/>
              </a:rPr>
              <a:t/>
            </a:r>
            <a:br>
              <a:rPr lang="de-DE" sz="2800" dirty="0">
                <a:latin typeface="+mn-lt"/>
              </a:rPr>
            </a:br>
            <a:r>
              <a:rPr lang="de-DE" sz="2800" dirty="0" smtClean="0">
                <a:latin typeface="+mn-lt"/>
              </a:rPr>
              <a:t/>
            </a:r>
            <a:br>
              <a:rPr lang="de-DE" sz="2800" dirty="0" smtClean="0">
                <a:latin typeface="+mn-lt"/>
              </a:rPr>
            </a:br>
            <a:r>
              <a:rPr lang="de-DE" sz="2400" dirty="0" smtClean="0">
                <a:solidFill>
                  <a:schemeClr val="tx1"/>
                </a:solidFill>
                <a:latin typeface="+mn-lt"/>
              </a:rPr>
              <a:t>Überblick </a:t>
            </a:r>
            <a:r>
              <a:rPr lang="de-DE" sz="2400" dirty="0">
                <a:solidFill>
                  <a:schemeClr val="tx1"/>
                </a:solidFill>
                <a:latin typeface="+mn-lt"/>
              </a:rPr>
              <a:t>Kinder- und Jugendfreizeiteinrichtungen </a:t>
            </a:r>
            <a:r>
              <a:rPr lang="de-DE" sz="24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de-DE" sz="2400" dirty="0" smtClean="0">
                <a:solidFill>
                  <a:schemeClr val="tx1"/>
                </a:solidFill>
                <a:latin typeface="+mn-lt"/>
              </a:rPr>
            </a:br>
            <a:r>
              <a:rPr lang="de-DE" sz="2400" dirty="0" smtClean="0">
                <a:solidFill>
                  <a:schemeClr val="tx1"/>
                </a:solidFill>
                <a:latin typeface="+mn-lt"/>
              </a:rPr>
              <a:t>in </a:t>
            </a:r>
            <a:r>
              <a:rPr lang="de-DE" sz="2400" dirty="0">
                <a:solidFill>
                  <a:schemeClr val="tx1"/>
                </a:solidFill>
                <a:latin typeface="+mn-lt"/>
              </a:rPr>
              <a:t>Neukölln (Stand 2017/2018)</a:t>
            </a:r>
            <a:r>
              <a:rPr lang="de-DE" sz="2800" dirty="0">
                <a:solidFill>
                  <a:schemeClr val="tx1"/>
                </a:solidFill>
                <a:latin typeface="+mn-lt"/>
              </a:rPr>
              <a:t/>
            </a:r>
            <a:br>
              <a:rPr lang="de-DE" sz="2800" dirty="0">
                <a:solidFill>
                  <a:schemeClr val="tx1"/>
                </a:solidFill>
                <a:latin typeface="+mn-lt"/>
              </a:rPr>
            </a:br>
            <a:r>
              <a:rPr lang="de-DE" altLang="de-DE" dirty="0" smtClean="0"/>
              <a:t> 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658121"/>
              </p:ext>
            </p:extLst>
          </p:nvPr>
        </p:nvGraphicFramePr>
        <p:xfrm>
          <a:off x="1475656" y="2420888"/>
          <a:ext cx="6624736" cy="34989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7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20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de-DE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Kinder- und Jugendfreizeiteinrichtungen </a:t>
                      </a: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nach </a:t>
                      </a:r>
                      <a:b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</a:t>
                      </a: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SGB VIII  (</a:t>
                      </a:r>
                      <a:r>
                        <a:rPr lang="de-DE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Streetplayers</a:t>
                      </a: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+ Coole Kids erst </a:t>
                      </a: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ab 2018</a:t>
                      </a: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C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C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3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darunter</a:t>
                      </a: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</a:t>
                      </a:r>
                      <a:b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Pädagogisch </a:t>
                      </a: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betreute Spielplätze (</a:t>
                      </a:r>
                      <a:r>
                        <a:rPr lang="de-DE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PbS</a:t>
                      </a: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 </a:t>
                      </a: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 Abenteuer-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de-DE" sz="18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spielplätze</a:t>
                      </a: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(ASP) / Bauspielplatz / </a:t>
                      </a: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Kinderfarm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C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3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C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58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plus  Jugendfreizeiteinrichtungen und Jugendstadtteilläden / </a:t>
                      </a:r>
                      <a:r>
                        <a:rPr lang="de-DE" sz="18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Streetwork</a:t>
                      </a: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nach §13 SGB </a:t>
                      </a: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VIII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3D1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6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D1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plus  Spielmobile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D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3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D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plus Kinder- und Jugendbüro 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ED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1</a:t>
                      </a:r>
                      <a:endParaRPr lang="de-DE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ED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227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6108BE7-8939-44EA-9CC1-40570AE62A82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692696"/>
            <a:ext cx="8219256" cy="1800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800" dirty="0" smtClean="0"/>
              <a:t>Exemplarische Inhalte </a:t>
            </a:r>
            <a:br>
              <a:rPr lang="de-DE" altLang="de-DE" sz="2800" dirty="0" smtClean="0"/>
            </a:br>
            <a:r>
              <a:rPr lang="de-DE" sz="2000" dirty="0"/>
              <a:t/>
            </a:r>
            <a:br>
              <a:rPr lang="de-DE" sz="2000" dirty="0"/>
            </a:br>
            <a:r>
              <a:rPr lang="de-DE" sz="2400" dirty="0" smtClean="0">
                <a:solidFill>
                  <a:schemeClr val="tx1"/>
                </a:solidFill>
              </a:rPr>
              <a:t>Überblicksinformationen zu den  </a:t>
            </a:r>
            <a:r>
              <a:rPr lang="de-DE" sz="2400" dirty="0">
                <a:solidFill>
                  <a:schemeClr val="tx1"/>
                </a:solidFill>
              </a:rPr>
              <a:t>Kinder- und Jugendfreizeiteinrichtungen </a:t>
            </a:r>
            <a:r>
              <a:rPr lang="de-DE" sz="2400" dirty="0" smtClean="0">
                <a:solidFill>
                  <a:schemeClr val="tx1"/>
                </a:solidFill>
              </a:rPr>
              <a:t>in </a:t>
            </a:r>
            <a:r>
              <a:rPr lang="de-DE" sz="2400" dirty="0">
                <a:solidFill>
                  <a:schemeClr val="tx1"/>
                </a:solidFill>
              </a:rPr>
              <a:t>Neukölln </a:t>
            </a:r>
            <a:r>
              <a:rPr lang="de-DE" sz="2400" dirty="0" smtClean="0">
                <a:solidFill>
                  <a:schemeClr val="tx1"/>
                </a:solidFill>
              </a:rPr>
              <a:t>(</a:t>
            </a:r>
            <a:r>
              <a:rPr lang="de-DE" sz="2400" dirty="0">
                <a:solidFill>
                  <a:schemeClr val="tx1"/>
                </a:solidFill>
              </a:rPr>
              <a:t>Stand 2017/2018)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>
                <a:solidFill>
                  <a:schemeClr val="tx1"/>
                </a:solidFill>
              </a:rPr>
              <a:t/>
            </a:r>
            <a:br>
              <a:rPr lang="de-DE" sz="2000" dirty="0" smtClean="0">
                <a:solidFill>
                  <a:schemeClr val="tx1"/>
                </a:solidFill>
              </a:rPr>
            </a:br>
            <a:r>
              <a:rPr lang="de-DE" sz="2000" dirty="0">
                <a:solidFill>
                  <a:schemeClr val="tx1"/>
                </a:solidFill>
              </a:rPr>
              <a:t/>
            </a:r>
            <a:br>
              <a:rPr lang="de-DE" sz="2000" dirty="0">
                <a:solidFill>
                  <a:schemeClr val="tx1"/>
                </a:solidFill>
              </a:rPr>
            </a:br>
            <a:r>
              <a:rPr lang="de-DE" altLang="de-DE" dirty="0" smtClean="0"/>
              <a:t> 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978281"/>
              </p:ext>
            </p:extLst>
          </p:nvPr>
        </p:nvGraphicFramePr>
        <p:xfrm>
          <a:off x="1043608" y="2492896"/>
          <a:ext cx="7056783" cy="3398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5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5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63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1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20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2000" b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de-DE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Standorte der Kinder- und </a:t>
                      </a:r>
                      <a:r>
                        <a:rPr lang="de-DE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Jugendfreizeiteinrichtungen </a:t>
                      </a: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Neukölln </a:t>
                      </a:r>
                      <a:r>
                        <a:rPr lang="de-DE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 </a:t>
                      </a:r>
                      <a:r>
                        <a:rPr lang="de-DE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Jugend-Stadtteilläden / </a:t>
                      </a:r>
                      <a:r>
                        <a:rPr lang="de-DE" sz="20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Streetwork</a:t>
                      </a:r>
                      <a:endParaRPr lang="de-DE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D3D1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Britz</a:t>
                      </a:r>
                      <a:endParaRPr lang="de-D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Buckow</a:t>
                      </a:r>
                      <a:endParaRPr lang="de-D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Gropiusstadt</a:t>
                      </a:r>
                      <a:endParaRPr lang="de-D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Köllnische</a:t>
                      </a:r>
                      <a:r>
                        <a:rPr lang="de-DE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Heide</a:t>
                      </a:r>
                      <a:endParaRPr lang="de-D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Neuköllner Mitte / Zentrum</a:t>
                      </a:r>
                      <a:endParaRPr lang="de-D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Reuterstraße</a:t>
                      </a:r>
                      <a:endParaRPr lang="de-D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Rixdorf</a:t>
                      </a:r>
                      <a:endParaRPr lang="de-D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Rudow</a:t>
                      </a:r>
                      <a:endParaRPr lang="de-D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Schillerpromenade</a:t>
                      </a:r>
                      <a:endParaRPr lang="de-D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CE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D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D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de-D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de-D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D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de-D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D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de-D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C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021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6108BE7-8939-44EA-9CC1-40570AE62A82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692696"/>
            <a:ext cx="8280920" cy="20882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800" dirty="0" smtClean="0"/>
              <a:t>Exemplarische Inhalte 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/>
              <a:t/>
            </a:r>
            <a:br>
              <a:rPr lang="de-DE" sz="2000" dirty="0"/>
            </a:br>
            <a:r>
              <a:rPr lang="de-DE" sz="2400" dirty="0" smtClean="0">
                <a:solidFill>
                  <a:schemeClr val="tx1"/>
                </a:solidFill>
              </a:rPr>
              <a:t>Überblicksinformationen zu  </a:t>
            </a:r>
            <a:r>
              <a:rPr lang="de-DE" sz="2400" dirty="0" smtClean="0"/>
              <a:t>Schwerpunktthemen im Bereich der Jugendarbeit, z. T. auch Jugendsozialarbeit 2017 /2018 </a:t>
            </a:r>
            <a:r>
              <a:rPr lang="de-DE" sz="2400" dirty="0" smtClean="0">
                <a:solidFill>
                  <a:schemeClr val="tx1"/>
                </a:solidFill>
              </a:rPr>
              <a:t/>
            </a:r>
            <a:br>
              <a:rPr lang="de-DE" sz="2400" dirty="0" smtClean="0">
                <a:solidFill>
                  <a:schemeClr val="tx1"/>
                </a:solidFill>
              </a:rPr>
            </a:br>
            <a:r>
              <a:rPr lang="de-DE" sz="2000" dirty="0" smtClean="0">
                <a:solidFill>
                  <a:schemeClr val="tx1"/>
                </a:solidFill>
              </a:rPr>
              <a:t/>
            </a:r>
            <a:br>
              <a:rPr lang="de-DE" sz="2000" dirty="0" smtClean="0">
                <a:solidFill>
                  <a:schemeClr val="tx1"/>
                </a:solidFill>
              </a:rPr>
            </a:br>
            <a:r>
              <a:rPr lang="de-DE" altLang="de-DE" dirty="0" smtClean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755576" y="2780928"/>
            <a:ext cx="7699684" cy="3133165"/>
          </a:xfrm>
          <a:prstGeom prst="rect">
            <a:avLst/>
          </a:prstGeom>
          <a:solidFill>
            <a:srgbClr val="FFEDB7"/>
          </a:solidFill>
        </p:spPr>
        <p:txBody>
          <a:bodyPr wrap="square">
            <a:spAutoFit/>
          </a:bodyPr>
          <a:lstStyle/>
          <a:p>
            <a:pPr marL="899160">
              <a:lnSpc>
                <a:spcPct val="107000"/>
              </a:lnSpc>
              <a:spcAft>
                <a:spcPts val="600"/>
              </a:spcAft>
            </a:pPr>
            <a:r>
              <a:rPr lang="de-DE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Thematisch Jugendarbeit: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08305" algn="l"/>
                <a:tab pos="449580" algn="l"/>
              </a:tabLst>
            </a:pPr>
            <a:r>
              <a:rPr lang="de-DE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 mit Schwerpunkt auf geschlechtsreflektierte Jungenarbeit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08305" algn="l"/>
                <a:tab pos="449580" algn="l"/>
              </a:tabLst>
            </a:pPr>
            <a:r>
              <a:rPr lang="en-US" sz="20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Partizipation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Empowerment, Peer-Education</a:t>
            </a:r>
            <a:endParaRPr lang="de-DE" sz="20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08305" algn="l"/>
                <a:tab pos="449580" algn="l"/>
              </a:tabLst>
            </a:pPr>
            <a:r>
              <a:rPr lang="de-DE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Politische Bildung und Demokratiebildung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08305" algn="l"/>
                <a:tab pos="449580" algn="l"/>
              </a:tabLst>
            </a:pPr>
            <a:r>
              <a:rPr lang="de-DE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Medienarbeit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08305" algn="l"/>
                <a:tab pos="449580" algn="l"/>
              </a:tabLst>
            </a:pPr>
            <a:r>
              <a:rPr lang="de-DE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Systematische Umfrage zur Kooperation Jugendarbeit und Schule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08305" algn="l"/>
                <a:tab pos="449580" algn="l"/>
              </a:tabLst>
            </a:pPr>
            <a:r>
              <a:rPr lang="de-DE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Integration von jungen Geflüchteten in die offene Jugendarbeit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08305" algn="l"/>
                <a:tab pos="449580" algn="l"/>
              </a:tabLst>
            </a:pPr>
            <a:r>
              <a:rPr lang="de-DE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Neue Herausforderungen durch </a:t>
            </a:r>
            <a:r>
              <a:rPr lang="de-DE" sz="20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Gentrifizierung</a:t>
            </a:r>
            <a:r>
              <a:rPr lang="de-DE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 Norden Neuköllns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08305" algn="l"/>
                <a:tab pos="449580" algn="l"/>
              </a:tabLst>
            </a:pPr>
            <a:r>
              <a:rPr lang="de-DE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Neukonzeptionierung von sportbezogener Jugendarbeit</a:t>
            </a:r>
            <a:endParaRPr lang="de-DE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fld id="{26108BE7-8939-44EA-9CC1-40570AE62A82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2452" y="764704"/>
            <a:ext cx="7699684" cy="17281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2800" dirty="0" smtClean="0"/>
              <a:t>Exemplarische Inhalte 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400" dirty="0" smtClean="0">
                <a:solidFill>
                  <a:schemeClr val="tx1"/>
                </a:solidFill>
              </a:rPr>
              <a:t>Überblicksinformation zu </a:t>
            </a:r>
            <a:r>
              <a:rPr lang="de-DE" sz="2400" dirty="0" smtClean="0"/>
              <a:t>Schwerpunktthemen </a:t>
            </a:r>
            <a:r>
              <a:rPr lang="de-DE" sz="2400" dirty="0" smtClean="0"/>
              <a:t>im Bereich der Jugend-arbeit, z. T. auch Jugendsozialarbeit 2017 /2018 </a:t>
            </a:r>
            <a:r>
              <a:rPr lang="de-DE" sz="2000" dirty="0" smtClean="0">
                <a:solidFill>
                  <a:schemeClr val="tx1"/>
                </a:solidFill>
              </a:rPr>
              <a:t/>
            </a:r>
            <a:br>
              <a:rPr lang="de-DE" sz="2000" dirty="0" smtClean="0">
                <a:solidFill>
                  <a:schemeClr val="tx1"/>
                </a:solidFill>
              </a:rPr>
            </a:br>
            <a:r>
              <a:rPr lang="de-DE" sz="2000" dirty="0" smtClean="0">
                <a:solidFill>
                  <a:schemeClr val="tx1"/>
                </a:solidFill>
              </a:rPr>
              <a:t/>
            </a:r>
            <a:br>
              <a:rPr lang="de-DE" sz="2000" dirty="0" smtClean="0">
                <a:solidFill>
                  <a:schemeClr val="tx1"/>
                </a:solidFill>
              </a:rPr>
            </a:br>
            <a:r>
              <a:rPr lang="de-DE" altLang="de-DE" dirty="0" smtClean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827584" y="2587260"/>
            <a:ext cx="7344816" cy="1323439"/>
          </a:xfrm>
          <a:prstGeom prst="rect">
            <a:avLst/>
          </a:prstGeom>
          <a:solidFill>
            <a:srgbClr val="FFEDB7"/>
          </a:solidFill>
        </p:spPr>
        <p:txBody>
          <a:bodyPr wrap="square">
            <a:spAutoFit/>
          </a:bodyPr>
          <a:lstStyle/>
          <a:p>
            <a:r>
              <a:rPr lang="de-DE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Thematisch eher Jugendsozialarbeit: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Gruppenbezogene Menschenfeindlichkeit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Politischer und religiöser Extremismus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Jugendgruppengewalt und Gangbildungen im öffentlichen Raum</a:t>
            </a:r>
          </a:p>
        </p:txBody>
      </p:sp>
      <p:sp>
        <p:nvSpPr>
          <p:cNvPr id="2" name="Rechteck 1"/>
          <p:cNvSpPr/>
          <p:nvPr/>
        </p:nvSpPr>
        <p:spPr>
          <a:xfrm>
            <a:off x="853587" y="4078531"/>
            <a:ext cx="7318813" cy="1631216"/>
          </a:xfrm>
          <a:prstGeom prst="rect">
            <a:avLst/>
          </a:prstGeom>
          <a:solidFill>
            <a:srgbClr val="FCE3CF"/>
          </a:solidFill>
        </p:spPr>
        <p:txBody>
          <a:bodyPr wrap="square">
            <a:spAutoFit/>
          </a:bodyPr>
          <a:lstStyle/>
          <a:p>
            <a:pPr lvl="0"/>
            <a:r>
              <a:rPr lang="de-DE" sz="2000" dirty="0" smtClean="0">
                <a:solidFill>
                  <a:schemeClr val="tx1"/>
                </a:solidFill>
                <a:latin typeface="+mn-lt"/>
              </a:rPr>
              <a:t>Was hat sonst Jugendarbeit tangiert: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1"/>
                </a:solidFill>
                <a:latin typeface="+mn-lt"/>
              </a:rPr>
              <a:t>Baumaßnahmen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tx1"/>
                </a:solidFill>
                <a:latin typeface="+mn-lt"/>
              </a:rPr>
              <a:t>Finanzierung </a:t>
            </a:r>
            <a:r>
              <a:rPr lang="de-DE" sz="2000" dirty="0">
                <a:solidFill>
                  <a:schemeClr val="tx1"/>
                </a:solidFill>
                <a:latin typeface="+mn-lt"/>
              </a:rPr>
              <a:t>der Jugendarbeit generell und Jugendfördergesetz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1"/>
                </a:solidFill>
                <a:latin typeface="+mn-lt"/>
              </a:rPr>
              <a:t>Besetzung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von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pädagogischen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Stellen</a:t>
            </a:r>
            <a:endParaRPr lang="de-DE" sz="2000" dirty="0">
              <a:solidFill>
                <a:schemeClr val="tx1"/>
              </a:solidFill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  <a:latin typeface="+mn-lt"/>
              </a:rPr>
              <a:t>Die Frage der Übertragung kommunaler KJFE an freie Träger </a:t>
            </a:r>
            <a:endParaRPr lang="de-DE" sz="200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166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2132</Words>
  <Application>Microsoft Office PowerPoint</Application>
  <PresentationFormat>Bildschirmpräsentation (4:3)</PresentationFormat>
  <Paragraphs>256</Paragraphs>
  <Slides>24</Slides>
  <Notes>19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3" baseType="lpstr">
      <vt:lpstr>ＭＳ Ｐゴシック</vt:lpstr>
      <vt:lpstr>Arial</vt:lpstr>
      <vt:lpstr>Arial Unicode MS</vt:lpstr>
      <vt:lpstr>Calibri</vt:lpstr>
      <vt:lpstr>Corbel</vt:lpstr>
      <vt:lpstr>Symbol</vt:lpstr>
      <vt:lpstr>Times New Roman</vt:lpstr>
      <vt:lpstr>Wingdings</vt:lpstr>
      <vt:lpstr>1_Larissa</vt:lpstr>
      <vt:lpstr>Erster Neuköllner Gesamtbericht zur Kinder-und Jugendarbeit 2017/2018 </vt:lpstr>
      <vt:lpstr>PowerPoint-Präsentation</vt:lpstr>
      <vt:lpstr>Wozu ein Gesamtbericht?</vt:lpstr>
      <vt:lpstr>Berichts-Prozess</vt:lpstr>
      <vt:lpstr>Was sind die Inhalte</vt:lpstr>
      <vt:lpstr>Exemplarische Inhalte   Überblick Kinder- und Jugendfreizeiteinrichtungen  in Neukölln (Stand 2017/2018)  </vt:lpstr>
      <vt:lpstr>Exemplarische Inhalte   Überblicksinformationen zu den  Kinder- und Jugendfreizeiteinrichtungen in Neukölln (Stand 2017/2018)    </vt:lpstr>
      <vt:lpstr>Exemplarische Inhalte   Überblicksinformationen zu  Schwerpunktthemen im Bereich der Jugendarbeit, z. T. auch Jugendsozialarbeit 2017 /2018    </vt:lpstr>
      <vt:lpstr>Exemplarische Inhalte   Überblicksinformation zu Schwerpunktthemen im Bereich der Jugend-arbeit, z. T. auch Jugendsozialarbeit 2017 /2018    </vt:lpstr>
      <vt:lpstr>Exemplarische Inhalte  Zusatzfolie: Baumaßnahmen ab 2016/2017  </vt:lpstr>
      <vt:lpstr>Exemplarische Inhalte   Besonderheiten der Bezirksregionen 2017/2018 –  Was wird in den Berichten sozialräumlich  beschrieben?  </vt:lpstr>
      <vt:lpstr>Exemplarische Inhalte (Kap. 2)   Zielgruppen der Kinder und Jugendarbeit 2017/2018  </vt:lpstr>
      <vt:lpstr>Exemplarische Inhalte (Kap. 3)  Aussagen zu den inhaltlichen Angeboten  und konzeptionellen Ausrichtungen der KJFEs</vt:lpstr>
      <vt:lpstr>Exemplarische Inhalte (Kap. 3)  Aussagen zu den inhaltlichen Angeboten  und konzeptionellen Ausrichtungen der KJFEs</vt:lpstr>
      <vt:lpstr>Exemplarische Inhalte (Kap. 3)  Aussagen zu den inhaltlichen Angeboten  und konzeptionellen Ausrichtungen der KJFEs</vt:lpstr>
      <vt:lpstr>Exemplarische Inhalte (Kap. 3)   Berichtsschwerpunkt aus Sicht der Fachsteuerung:   Erfüllungsgrad der alten Leitlinien  </vt:lpstr>
      <vt:lpstr>Exemplarische Inhalte (Kap. 4)   Berichtsschwerpunkte aus Sachberichten und Sicht der SRKs Sozialräumliche Sichtweisen - Gentrifizierung   </vt:lpstr>
      <vt:lpstr>PowerPoint-Präsentation</vt:lpstr>
      <vt:lpstr>Exemplarische Inhalte (Kap. 6)   Aussagen zur Qualitätsentwicklung </vt:lpstr>
      <vt:lpstr> </vt:lpstr>
      <vt:lpstr>Exemplarische Inhalte (Kap. 7)   Gesamteinschätzung zur Auslastung und  Wirksamkeit von Jugendarbeit </vt:lpstr>
      <vt:lpstr>Exemplarische Inhalte (Kap. 7)   Gesamteinschätzung zur Auslastung und  Wirksamkeit von Jugendarbeit </vt:lpstr>
      <vt:lpstr>Exemplarische Inhalte (Kap. 8)   Gesamteinschätzung zur Auslastung und  Abschließende Empfehlungen und Hinweise  </vt:lpstr>
      <vt:lpstr>Vielen Dank für ihre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Elke Foerner</dc:creator>
  <cp:lastModifiedBy>Frau Lischke</cp:lastModifiedBy>
  <cp:revision>275</cp:revision>
  <cp:lastPrinted>1601-01-01T00:00:00Z</cp:lastPrinted>
  <dcterms:created xsi:type="dcterms:W3CDTF">2012-07-24T14:16:41Z</dcterms:created>
  <dcterms:modified xsi:type="dcterms:W3CDTF">2020-09-16T13:25:59Z</dcterms:modified>
</cp:coreProperties>
</file>